
<file path=[Content_Types].xml><?xml version="1.0" encoding="utf-8"?>
<Types xmlns="http://schemas.openxmlformats.org/package/2006/content-types">
  <Default ContentType="application/x-fontdata" Extension="fntdata"/>
  <Default ContentType="application/xml" Extension="xml"/>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1.xml"/>
  <Override ContentType="application/vnd.openxmlformats-officedocument.presentationml.slideLayout+xml" PartName="/ppt/slideLayouts/slideLayout1.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1.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Lst>
  <p:notesMasterIdLst>
    <p:notesMasterId r:id="rId4"/>
  </p:notesMasterIdLst>
  <p:sldIdLst>
    <p:sldId id="256" r:id="rId5"/>
  </p:sldIdLst>
  <p:sldSz cy="10058400" cx="7772400"/>
  <p:notesSz cx="10058400" cy="7772400"/>
  <p:embeddedFontLst>
    <p:embeddedFont>
      <p:font typeface="Nunito Sans ExtraBold"/>
      <p:bold r:id="rId6"/>
      <p:boldItalic r:id="rId7"/>
    </p:embeddedFont>
    <p:embeddedFont>
      <p:font typeface="Nunito Sans"/>
      <p:regular r:id="rId8"/>
      <p:bold r:id="rId9"/>
      <p:italic r:id="rId10"/>
      <p:boldItalic r:id="rId11"/>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12" roundtripDataSignature="AMtx7mjSJpifKIsdwAf/snl5tJ5g6maIyw=="/>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11" Type="http://schemas.openxmlformats.org/officeDocument/2006/relationships/font" Target="fonts/NunitoSans-boldItalic.fntdata"/><Relationship Id="rId10" Type="http://schemas.openxmlformats.org/officeDocument/2006/relationships/font" Target="fonts/NunitoSans-italic.fntdata"/><Relationship Id="rId12" Type="http://customschemas.google.com/relationships/presentationmetadata" Target="metadata"/><Relationship Id="rId9" Type="http://schemas.openxmlformats.org/officeDocument/2006/relationships/font" Target="fonts/NunitoSans-bold.fntdata"/><Relationship Id="rId5" Type="http://schemas.openxmlformats.org/officeDocument/2006/relationships/slide" Target="slides/slide1.xml"/><Relationship Id="rId6" Type="http://schemas.openxmlformats.org/officeDocument/2006/relationships/font" Target="fonts/NunitoSansExtraBold-bold.fntdata"/><Relationship Id="rId7" Type="http://schemas.openxmlformats.org/officeDocument/2006/relationships/font" Target="fonts/NunitoSansExtraBold-boldItalic.fntdata"/><Relationship Id="rId8" Type="http://schemas.openxmlformats.org/officeDocument/2006/relationships/font" Target="fonts/NunitoSans-regular.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p:nvPr>
            <p:ph idx="2" type="sldImg"/>
          </p:nvPr>
        </p:nvSpPr>
        <p:spPr>
          <a:xfrm>
            <a:off x="1676725" y="582925"/>
            <a:ext cx="6705925" cy="291465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1005825" y="3691875"/>
            <a:ext cx="8046700" cy="3497575"/>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 name="Shape 7"/>
        <p:cNvGrpSpPr/>
        <p:nvPr/>
      </p:nvGrpSpPr>
      <p:grpSpPr>
        <a:xfrm>
          <a:off x="0" y="0"/>
          <a:ext cx="0" cy="0"/>
          <a:chOff x="0" y="0"/>
          <a:chExt cx="0" cy="0"/>
        </a:xfrm>
      </p:grpSpPr>
      <p:sp>
        <p:nvSpPr>
          <p:cNvPr id="8" name="Google Shape;8;p1:notes"/>
          <p:cNvSpPr/>
          <p:nvPr>
            <p:ph idx="2" type="sldImg"/>
          </p:nvPr>
        </p:nvSpPr>
        <p:spPr>
          <a:xfrm>
            <a:off x="0" y="0"/>
            <a:ext cx="3000000" cy="3000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9" name="Google Shape;9;p1:notes"/>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200">
              <a:solidFill>
                <a:schemeClr val="dk1"/>
              </a:solidFill>
              <a:latin typeface="Arial"/>
              <a:ea typeface="Arial"/>
              <a:cs typeface="Arial"/>
              <a:sym typeface="Arial"/>
            </a:endParaRPr>
          </a:p>
        </p:txBody>
      </p:sp>
      <p:sp>
        <p:nvSpPr>
          <p:cNvPr id="10" name="Google Shape;10;p1:notes"/>
          <p:cNvSpPr txBox="1"/>
          <p:nvPr>
            <p:ph idx="12" type="sldNum"/>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fld id="{00000000-1234-1234-1234-123412341234}" type="slidenum">
              <a:rPr lang="en-US" sz="1800">
                <a:solidFill>
                  <a:schemeClr val="dk1"/>
                </a:solidFill>
                <a:latin typeface="Arial"/>
                <a:ea typeface="Arial"/>
                <a:cs typeface="Arial"/>
                <a:sym typeface="Arial"/>
              </a:rPr>
              <a:t>‹#›</a:t>
            </a:fld>
            <a:endParaRPr sz="1800">
              <a:solidFill>
                <a:schemeClr val="dk1"/>
              </a:solidFill>
              <a:latin typeface="Arial"/>
              <a:ea typeface="Arial"/>
              <a:cs typeface="Arial"/>
              <a:sym typeface="Arial"/>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EFAULT">
  <p:cSld name="DEFAULT">
    <p:bg>
      <p:bgPr>
        <a:solidFill>
          <a:schemeClr val="lt1"/>
        </a:solidFill>
      </p:bgPr>
    </p:bg>
    <p:spTree>
      <p:nvGrpSpPr>
        <p:cNvPr id="6" name="Shape 6"/>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 name="Shape 5"/>
        <p:cNvGrpSpPr/>
        <p:nvPr/>
      </p:nvGrpSpPr>
      <p:grpSpPr>
        <a:xfrm>
          <a:off x="0" y="0"/>
          <a:ext cx="0" cy="0"/>
          <a:chOff x="0" y="0"/>
          <a:chExt cx="0" cy="0"/>
        </a:xfrm>
      </p:grpSpPr>
    </p:spTree>
  </p:cSld>
  <p:clrMap accent1="accent1" accent2="accent2" accent3="accent3" accent4="accent4" accent5="accent5" accent6="accent6" bg1="lt1" bg2="dk2" tx1="dk1" tx2="lt2" folHlink="folHlink" hlink="hlink"/>
  <p:sldLayoutIdLst>
    <p:sldLayoutId id="2147483649" r:id="rId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4F7FB"/>
        </a:solidFill>
      </p:bgPr>
    </p:bg>
    <p:spTree>
      <p:nvGrpSpPr>
        <p:cNvPr id="11" name="Shape 11"/>
        <p:cNvGrpSpPr/>
        <p:nvPr/>
      </p:nvGrpSpPr>
      <p:grpSpPr>
        <a:xfrm>
          <a:off x="0" y="0"/>
          <a:ext cx="0" cy="0"/>
          <a:chOff x="0" y="0"/>
          <a:chExt cx="0" cy="0"/>
        </a:xfrm>
      </p:grpSpPr>
      <p:sp>
        <p:nvSpPr>
          <p:cNvPr id="12" name="Google Shape;12;p1"/>
          <p:cNvSpPr/>
          <p:nvPr/>
        </p:nvSpPr>
        <p:spPr>
          <a:xfrm>
            <a:off x="502920" y="182880"/>
            <a:ext cx="5120640" cy="201168"/>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7A8FA3"/>
              </a:buClr>
              <a:buSzPts val="800"/>
              <a:buFont typeface="Nunito Sans"/>
              <a:buNone/>
            </a:pPr>
            <a:r>
              <a:rPr b="1" i="0" lang="en-US" sz="800" u="none" cap="none" strike="noStrike">
                <a:solidFill>
                  <a:srgbClr val="7A8FA3"/>
                </a:solidFill>
                <a:latin typeface="Nunito Sans"/>
                <a:ea typeface="Nunito Sans"/>
                <a:cs typeface="Nunito Sans"/>
                <a:sym typeface="Nunito Sans"/>
              </a:rPr>
              <a:t>GROWTH SERVICES   ·   </a:t>
            </a:r>
            <a:r>
              <a:rPr b="1" i="0" lang="en-US" sz="800" u="none" cap="none" strike="noStrike">
                <a:solidFill>
                  <a:srgbClr val="1E6FAD"/>
                </a:solidFill>
                <a:latin typeface="Nunito Sans"/>
                <a:ea typeface="Nunito Sans"/>
                <a:cs typeface="Nunito Sans"/>
                <a:sym typeface="Nunito Sans"/>
              </a:rPr>
              <a:t>BUILT FOR BEHAVIORAL HEALTH PROVIDERS</a:t>
            </a:r>
            <a:endParaRPr b="0" i="0" sz="800" u="none" cap="none" strike="noStrike">
              <a:solidFill>
                <a:schemeClr val="dk1"/>
              </a:solidFill>
              <a:latin typeface="Calibri"/>
              <a:ea typeface="Calibri"/>
              <a:cs typeface="Calibri"/>
              <a:sym typeface="Calibri"/>
            </a:endParaRPr>
          </a:p>
        </p:txBody>
      </p:sp>
      <p:sp>
        <p:nvSpPr>
          <p:cNvPr id="13" name="Google Shape;13;p1"/>
          <p:cNvSpPr/>
          <p:nvPr/>
        </p:nvSpPr>
        <p:spPr>
          <a:xfrm>
            <a:off x="5623560" y="182880"/>
            <a:ext cx="1645920" cy="201168"/>
          </a:xfrm>
          <a:prstGeom prst="rect">
            <a:avLst/>
          </a:prstGeom>
          <a:noFill/>
          <a:ln>
            <a:noFill/>
          </a:ln>
        </p:spPr>
        <p:txBody>
          <a:bodyPr anchorCtr="0" anchor="ctr" bIns="0" lIns="0" spcFirstLastPara="1" rIns="0" wrap="square" tIns="0">
            <a:noAutofit/>
          </a:bodyPr>
          <a:lstStyle/>
          <a:p>
            <a:pPr indent="0" lvl="0" marL="0" marR="0" rtl="0" algn="r">
              <a:spcBef>
                <a:spcPts val="0"/>
              </a:spcBef>
              <a:spcAft>
                <a:spcPts val="0"/>
              </a:spcAft>
              <a:buClr>
                <a:srgbClr val="7A8FA3"/>
              </a:buClr>
              <a:buSzPts val="800"/>
              <a:buFont typeface="Nunito Sans"/>
              <a:buNone/>
            </a:pPr>
            <a:r>
              <a:rPr b="1" i="0" lang="en-US" sz="800" u="none" cap="none" strike="noStrike">
                <a:solidFill>
                  <a:srgbClr val="7A8FA3"/>
                </a:solidFill>
                <a:latin typeface="Nunito Sans"/>
                <a:ea typeface="Nunito Sans"/>
                <a:cs typeface="Nunito Sans"/>
                <a:sym typeface="Nunito Sans"/>
              </a:rPr>
              <a:t>CONFIDENTIAL · 2026</a:t>
            </a:r>
            <a:endParaRPr b="0" i="0" sz="800" u="none" cap="none" strike="noStrike">
              <a:solidFill>
                <a:schemeClr val="dk1"/>
              </a:solidFill>
              <a:latin typeface="Calibri"/>
              <a:ea typeface="Calibri"/>
              <a:cs typeface="Calibri"/>
              <a:sym typeface="Calibri"/>
            </a:endParaRPr>
          </a:p>
        </p:txBody>
      </p:sp>
      <p:sp>
        <p:nvSpPr>
          <p:cNvPr id="14" name="Google Shape;14;p1"/>
          <p:cNvSpPr/>
          <p:nvPr/>
        </p:nvSpPr>
        <p:spPr>
          <a:xfrm>
            <a:off x="502920" y="512064"/>
            <a:ext cx="6766560" cy="475488"/>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1B2D45"/>
              </a:buClr>
              <a:buSzPts val="2800"/>
              <a:buFont typeface="Nunito Sans ExtraBold"/>
              <a:buNone/>
            </a:pPr>
            <a:r>
              <a:rPr b="1" i="0" lang="en-US" sz="2800" u="none" cap="none" strike="noStrike">
                <a:solidFill>
                  <a:srgbClr val="1B2D45"/>
                </a:solidFill>
                <a:latin typeface="Nunito Sans ExtraBold"/>
                <a:ea typeface="Nunito Sans ExtraBold"/>
                <a:cs typeface="Nunito Sans ExtraBold"/>
                <a:sym typeface="Nunito Sans ExtraBold"/>
              </a:rPr>
              <a:t>Grow the Practice. </a:t>
            </a:r>
            <a:r>
              <a:rPr b="1" i="0" lang="en-US" sz="2800" u="none" cap="none" strike="noStrike">
                <a:solidFill>
                  <a:srgbClr val="0A8B80"/>
                </a:solidFill>
                <a:latin typeface="Nunito Sans ExtraBold"/>
                <a:ea typeface="Nunito Sans ExtraBold"/>
                <a:cs typeface="Nunito Sans ExtraBold"/>
                <a:sym typeface="Nunito Sans ExtraBold"/>
              </a:rPr>
              <a:t>Own the Growth.</a:t>
            </a:r>
            <a:endParaRPr b="0" i="0" sz="2800" u="none" cap="none" strike="noStrike">
              <a:solidFill>
                <a:schemeClr val="dk1"/>
              </a:solidFill>
              <a:latin typeface="Calibri"/>
              <a:ea typeface="Calibri"/>
              <a:cs typeface="Calibri"/>
              <a:sym typeface="Calibri"/>
            </a:endParaRPr>
          </a:p>
        </p:txBody>
      </p:sp>
      <p:sp>
        <p:nvSpPr>
          <p:cNvPr id="15" name="Google Shape;15;p1"/>
          <p:cNvSpPr/>
          <p:nvPr/>
        </p:nvSpPr>
        <p:spPr>
          <a:xfrm>
            <a:off x="557650" y="1099575"/>
            <a:ext cx="6583800" cy="650400"/>
          </a:xfrm>
          <a:prstGeom prst="rect">
            <a:avLst/>
          </a:prstGeom>
          <a:noFill/>
          <a:ln>
            <a:noFill/>
          </a:ln>
        </p:spPr>
        <p:txBody>
          <a:bodyPr anchorCtr="0" anchor="t" bIns="0" lIns="0" spcFirstLastPara="1" rIns="0" wrap="square" tIns="0">
            <a:noAutofit/>
          </a:bodyPr>
          <a:lstStyle/>
          <a:p>
            <a:pPr indent="0" lvl="0" marL="0" marR="0" rtl="0" algn="l">
              <a:lnSpc>
                <a:spcPct val="145000"/>
              </a:lnSpc>
              <a:spcBef>
                <a:spcPts val="0"/>
              </a:spcBef>
              <a:spcAft>
                <a:spcPts val="0"/>
              </a:spcAft>
              <a:buClr>
                <a:srgbClr val="445A6E"/>
              </a:buClr>
              <a:buSzPts val="950"/>
              <a:buFont typeface="Nunito Sans"/>
              <a:buNone/>
            </a:pPr>
            <a:r>
              <a:rPr b="0" i="0" lang="en-US" sz="1000" u="none" cap="none" strike="noStrike">
                <a:solidFill>
                  <a:srgbClr val="445A6E"/>
                </a:solidFill>
                <a:latin typeface="Nunito Sans"/>
                <a:ea typeface="Nunito Sans"/>
                <a:cs typeface="Nunito Sans"/>
                <a:sym typeface="Nunito Sans"/>
              </a:rPr>
              <a:t>Behavioral health and integrated behavioral health organizations face record demand, yet growth stalls on three connected fronts: recruiting clinicians, attracting and retaining patients, and keeping referral relationships active. Large systems build these functions in house; mid-market organizations rarely have the resources to do the same.</a:t>
            </a:r>
            <a:endParaRPr b="0" i="0" sz="1000" u="none" cap="none" strike="noStrike">
              <a:solidFill>
                <a:schemeClr val="dk1"/>
              </a:solidFill>
              <a:latin typeface="Calibri"/>
              <a:ea typeface="Calibri"/>
              <a:cs typeface="Calibri"/>
              <a:sym typeface="Calibri"/>
            </a:endParaRPr>
          </a:p>
        </p:txBody>
      </p:sp>
      <p:sp>
        <p:nvSpPr>
          <p:cNvPr id="16" name="Google Shape;16;p1"/>
          <p:cNvSpPr/>
          <p:nvPr/>
        </p:nvSpPr>
        <p:spPr>
          <a:xfrm>
            <a:off x="573025" y="1858125"/>
            <a:ext cx="6513600" cy="548700"/>
          </a:xfrm>
          <a:prstGeom prst="rect">
            <a:avLst/>
          </a:prstGeom>
          <a:noFill/>
          <a:ln>
            <a:noFill/>
          </a:ln>
        </p:spPr>
        <p:txBody>
          <a:bodyPr anchorCtr="0" anchor="t" bIns="0" lIns="0" spcFirstLastPara="1" rIns="0" wrap="square" tIns="0">
            <a:noAutofit/>
          </a:bodyPr>
          <a:lstStyle/>
          <a:p>
            <a:pPr indent="0" lvl="0" marL="0" marR="0" rtl="0" algn="l">
              <a:lnSpc>
                <a:spcPct val="145000"/>
              </a:lnSpc>
              <a:spcBef>
                <a:spcPts val="0"/>
              </a:spcBef>
              <a:spcAft>
                <a:spcPts val="0"/>
              </a:spcAft>
              <a:buClr>
                <a:srgbClr val="445A6E"/>
              </a:buClr>
              <a:buSzPts val="950"/>
              <a:buFont typeface="Nunito Sans"/>
              <a:buNone/>
            </a:pPr>
            <a:r>
              <a:rPr b="0" i="0" lang="en-US" sz="1000" u="none" cap="none" strike="noStrike">
                <a:solidFill>
                  <a:srgbClr val="445A6E"/>
                </a:solidFill>
                <a:latin typeface="Nunito Sans"/>
                <a:ea typeface="Nunito Sans"/>
                <a:cs typeface="Nunito Sans"/>
                <a:sym typeface="Nunito Sans"/>
              </a:rPr>
              <a:t>We close that gap with three growth services: provider network recruitment, consumer marketing and demand generation, and referral relationship management. Engage each on its own or run all three as one growth engine.</a:t>
            </a:r>
            <a:endParaRPr b="0" i="0" sz="1000" u="none" cap="none" strike="noStrike">
              <a:solidFill>
                <a:schemeClr val="dk1"/>
              </a:solidFill>
              <a:latin typeface="Calibri"/>
              <a:ea typeface="Calibri"/>
              <a:cs typeface="Calibri"/>
              <a:sym typeface="Calibri"/>
            </a:endParaRPr>
          </a:p>
        </p:txBody>
      </p:sp>
      <p:sp>
        <p:nvSpPr>
          <p:cNvPr id="17" name="Google Shape;17;p1"/>
          <p:cNvSpPr/>
          <p:nvPr/>
        </p:nvSpPr>
        <p:spPr>
          <a:xfrm>
            <a:off x="502920" y="2487168"/>
            <a:ext cx="6766560" cy="1645920"/>
          </a:xfrm>
          <a:prstGeom prst="rect">
            <a:avLst/>
          </a:prstGeom>
          <a:solidFill>
            <a:srgbClr val="EDF3FA"/>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8" name="Google Shape;18;p1"/>
          <p:cNvSpPr/>
          <p:nvPr/>
        </p:nvSpPr>
        <p:spPr>
          <a:xfrm>
            <a:off x="502920" y="2487168"/>
            <a:ext cx="41148" cy="1645920"/>
          </a:xfrm>
          <a:prstGeom prst="rect">
            <a:avLst/>
          </a:prstGeom>
          <a:solidFill>
            <a:srgbClr val="1E6FAD"/>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9" name="Google Shape;19;p1"/>
          <p:cNvSpPr/>
          <p:nvPr/>
        </p:nvSpPr>
        <p:spPr>
          <a:xfrm>
            <a:off x="655325" y="2586600"/>
            <a:ext cx="4338600" cy="237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B2D45"/>
              </a:buClr>
              <a:buSzPts val="1100"/>
              <a:buFont typeface="Nunito Sans"/>
              <a:buNone/>
            </a:pPr>
            <a:r>
              <a:rPr b="1" lang="en-US" sz="1100">
                <a:solidFill>
                  <a:srgbClr val="1B2D45"/>
                </a:solidFill>
                <a:latin typeface="Nunito Sans"/>
                <a:ea typeface="Nunito Sans"/>
                <a:cs typeface="Nunito Sans"/>
                <a:sym typeface="Nunito Sans"/>
              </a:rPr>
              <a:t>Where this fits, and why now</a:t>
            </a:r>
            <a:endParaRPr sz="1100">
              <a:solidFill>
                <a:schemeClr val="dk1"/>
              </a:solidFill>
              <a:latin typeface="Calibri"/>
              <a:ea typeface="Calibri"/>
              <a:cs typeface="Calibri"/>
              <a:sym typeface="Calibri"/>
            </a:endParaRPr>
          </a:p>
        </p:txBody>
      </p:sp>
      <p:sp>
        <p:nvSpPr>
          <p:cNvPr id="20" name="Google Shape;20;p1"/>
          <p:cNvSpPr/>
          <p:nvPr/>
        </p:nvSpPr>
        <p:spPr>
          <a:xfrm>
            <a:off x="655330" y="2824342"/>
            <a:ext cx="4374000" cy="1206900"/>
          </a:xfrm>
          <a:prstGeom prst="rect">
            <a:avLst/>
          </a:prstGeom>
          <a:noFill/>
          <a:ln>
            <a:noFill/>
          </a:ln>
        </p:spPr>
        <p:txBody>
          <a:bodyPr anchorCtr="0" anchor="t" bIns="0" lIns="0" spcFirstLastPara="1" rIns="0" wrap="square" tIns="0">
            <a:noAutofit/>
          </a:bodyPr>
          <a:lstStyle/>
          <a:p>
            <a:pPr indent="0" lvl="0" marL="0" marR="0" rtl="0" algn="l">
              <a:lnSpc>
                <a:spcPct val="135000"/>
              </a:lnSpc>
              <a:spcBef>
                <a:spcPts val="0"/>
              </a:spcBef>
              <a:spcAft>
                <a:spcPts val="0"/>
              </a:spcAft>
              <a:buClr>
                <a:srgbClr val="445A6E"/>
              </a:buClr>
              <a:buSzPts val="850"/>
              <a:buFont typeface="Nunito Sans"/>
              <a:buNone/>
            </a:pPr>
            <a:r>
              <a:rPr lang="en-US" sz="900">
                <a:solidFill>
                  <a:srgbClr val="445A6E"/>
                </a:solidFill>
                <a:latin typeface="Nunito Sans"/>
                <a:ea typeface="Nunito Sans"/>
                <a:cs typeface="Nunito Sans"/>
                <a:sym typeface="Nunito Sans"/>
              </a:rPr>
              <a:t>Demand for behavioral health care is significant and growing, and roughly half of it goes unmet. The constraint is rarely clinical quality; it is the growth infrastructure around it: recruiting, marketing, and referral management.</a:t>
            </a:r>
            <a:endParaRPr sz="900">
              <a:solidFill>
                <a:schemeClr val="dk1"/>
              </a:solidFill>
              <a:latin typeface="Calibri"/>
              <a:ea typeface="Calibri"/>
              <a:cs typeface="Calibri"/>
              <a:sym typeface="Calibri"/>
            </a:endParaRPr>
          </a:p>
          <a:p>
            <a:pPr indent="0" lvl="0" marL="0" marR="0" rtl="0" algn="l">
              <a:lnSpc>
                <a:spcPct val="135000"/>
              </a:lnSpc>
              <a:spcBef>
                <a:spcPts val="0"/>
              </a:spcBef>
              <a:spcAft>
                <a:spcPts val="0"/>
              </a:spcAft>
              <a:buClr>
                <a:schemeClr val="dk1"/>
              </a:buClr>
              <a:buSzPts val="850"/>
              <a:buFont typeface="Calibri"/>
              <a:buNone/>
            </a:pPr>
            <a:r>
              <a:t/>
            </a:r>
            <a:endParaRPr sz="500">
              <a:solidFill>
                <a:schemeClr val="dk1"/>
              </a:solidFill>
              <a:latin typeface="Calibri"/>
              <a:ea typeface="Calibri"/>
              <a:cs typeface="Calibri"/>
              <a:sym typeface="Calibri"/>
            </a:endParaRPr>
          </a:p>
          <a:p>
            <a:pPr indent="0" lvl="0" marL="0" marR="0" rtl="0" algn="l">
              <a:lnSpc>
                <a:spcPct val="135000"/>
              </a:lnSpc>
              <a:spcBef>
                <a:spcPts val="0"/>
              </a:spcBef>
              <a:spcAft>
                <a:spcPts val="0"/>
              </a:spcAft>
              <a:buClr>
                <a:srgbClr val="445A6E"/>
              </a:buClr>
              <a:buSzPts val="850"/>
              <a:buFont typeface="Nunito Sans"/>
              <a:buNone/>
            </a:pPr>
            <a:r>
              <a:rPr lang="en-US" sz="900">
                <a:solidFill>
                  <a:srgbClr val="445A6E"/>
                </a:solidFill>
                <a:latin typeface="Nunito Sans"/>
                <a:ea typeface="Nunito Sans"/>
                <a:cs typeface="Nunito Sans"/>
                <a:sym typeface="Nunito Sans"/>
              </a:rPr>
              <a:t>Organizations that build these capabilities solve their own access problem and capture the demand others cannot serve. Growth done well expands access, and access done well sustains outcomes for the community.</a:t>
            </a:r>
            <a:endParaRPr sz="900">
              <a:solidFill>
                <a:schemeClr val="dk1"/>
              </a:solidFill>
              <a:latin typeface="Calibri"/>
              <a:ea typeface="Calibri"/>
              <a:cs typeface="Calibri"/>
              <a:sym typeface="Calibri"/>
            </a:endParaRPr>
          </a:p>
        </p:txBody>
      </p:sp>
      <p:cxnSp>
        <p:nvCxnSpPr>
          <p:cNvPr id="21" name="Google Shape;21;p1"/>
          <p:cNvCxnSpPr/>
          <p:nvPr/>
        </p:nvCxnSpPr>
        <p:spPr>
          <a:xfrm>
            <a:off x="5138928" y="2670048"/>
            <a:ext cx="0" cy="1280160"/>
          </a:xfrm>
          <a:prstGeom prst="straightConnector1">
            <a:avLst/>
          </a:prstGeom>
          <a:noFill/>
          <a:ln cap="flat" cmpd="sng" w="9525">
            <a:solidFill>
              <a:srgbClr val="C9D6E4"/>
            </a:solidFill>
            <a:prstDash val="solid"/>
            <a:round/>
            <a:headEnd len="sm" w="sm" type="none"/>
            <a:tailEnd len="sm" w="sm" type="none"/>
          </a:ln>
        </p:spPr>
      </p:cxnSp>
      <p:sp>
        <p:nvSpPr>
          <p:cNvPr id="22" name="Google Shape;22;p1"/>
          <p:cNvSpPr/>
          <p:nvPr/>
        </p:nvSpPr>
        <p:spPr>
          <a:xfrm>
            <a:off x="5367147" y="2595372"/>
            <a:ext cx="1691700" cy="292500"/>
          </a:xfrm>
          <a:prstGeom prst="rect">
            <a:avLst/>
          </a:prstGeom>
          <a:noFill/>
          <a:ln>
            <a:noFill/>
          </a:ln>
        </p:spPr>
        <p:txBody>
          <a:bodyPr anchorCtr="0" anchor="ctr" bIns="0" lIns="0" spcFirstLastPara="1" rIns="0" wrap="square" tIns="0">
            <a:noAutofit/>
          </a:bodyPr>
          <a:lstStyle/>
          <a:p>
            <a:pPr indent="0" lvl="0" marL="0" marR="0" rtl="0" algn="ctr">
              <a:lnSpc>
                <a:spcPct val="120000"/>
              </a:lnSpc>
              <a:spcBef>
                <a:spcPts val="0"/>
              </a:spcBef>
              <a:spcAft>
                <a:spcPts val="0"/>
              </a:spcAft>
              <a:buClr>
                <a:srgbClr val="7A8FA3"/>
              </a:buClr>
              <a:buSzPts val="750"/>
              <a:buFont typeface="Nunito Sans"/>
              <a:buNone/>
            </a:pPr>
            <a:r>
              <a:rPr b="1" lang="en-US" sz="750">
                <a:solidFill>
                  <a:srgbClr val="7A8FA3"/>
                </a:solidFill>
                <a:latin typeface="Nunito Sans"/>
                <a:ea typeface="Nunito Sans"/>
                <a:cs typeface="Nunito Sans"/>
                <a:sym typeface="Nunito Sans"/>
              </a:rPr>
              <a:t>U.S. ADULTS NEEDING CARE · PAST 12 MONTHS</a:t>
            </a:r>
            <a:endParaRPr sz="750">
              <a:solidFill>
                <a:schemeClr val="dk1"/>
              </a:solidFill>
              <a:latin typeface="Calibri"/>
              <a:ea typeface="Calibri"/>
              <a:cs typeface="Calibri"/>
              <a:sym typeface="Calibri"/>
            </a:endParaRPr>
          </a:p>
        </p:txBody>
      </p:sp>
      <p:sp>
        <p:nvSpPr>
          <p:cNvPr id="23" name="Google Shape;23;p1"/>
          <p:cNvSpPr/>
          <p:nvPr/>
        </p:nvSpPr>
        <p:spPr>
          <a:xfrm>
            <a:off x="5367147" y="2906268"/>
            <a:ext cx="1691700" cy="3840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A8B80"/>
              </a:buClr>
              <a:buSzPts val="2400"/>
              <a:buFont typeface="Nunito Sans ExtraBold"/>
              <a:buNone/>
            </a:pPr>
            <a:r>
              <a:rPr b="1" lang="en-US" sz="2400">
                <a:solidFill>
                  <a:srgbClr val="0A8B80"/>
                </a:solidFill>
                <a:latin typeface="Nunito Sans ExtraBold"/>
                <a:ea typeface="Nunito Sans ExtraBold"/>
                <a:cs typeface="Nunito Sans ExtraBold"/>
                <a:sym typeface="Nunito Sans ExtraBold"/>
              </a:rPr>
              <a:t>61M+</a:t>
            </a:r>
            <a:endParaRPr sz="2400">
              <a:solidFill>
                <a:schemeClr val="dk1"/>
              </a:solidFill>
              <a:latin typeface="Calibri"/>
              <a:ea typeface="Calibri"/>
              <a:cs typeface="Calibri"/>
              <a:sym typeface="Calibri"/>
            </a:endParaRPr>
          </a:p>
        </p:txBody>
      </p:sp>
      <p:sp>
        <p:nvSpPr>
          <p:cNvPr id="24" name="Google Shape;24;p1"/>
          <p:cNvSpPr/>
          <p:nvPr/>
        </p:nvSpPr>
        <p:spPr>
          <a:xfrm>
            <a:off x="5367147" y="3308604"/>
            <a:ext cx="1691700" cy="292500"/>
          </a:xfrm>
          <a:prstGeom prst="rect">
            <a:avLst/>
          </a:prstGeom>
          <a:noFill/>
          <a:ln>
            <a:noFill/>
          </a:ln>
        </p:spPr>
        <p:txBody>
          <a:bodyPr anchorCtr="0" anchor="ctr" bIns="0" lIns="0" spcFirstLastPara="1" rIns="0" wrap="square" tIns="0">
            <a:noAutofit/>
          </a:bodyPr>
          <a:lstStyle/>
          <a:p>
            <a:pPr indent="0" lvl="0" marL="0" marR="0" rtl="0" algn="ctr">
              <a:lnSpc>
                <a:spcPct val="120000"/>
              </a:lnSpc>
              <a:spcBef>
                <a:spcPts val="0"/>
              </a:spcBef>
              <a:spcAft>
                <a:spcPts val="0"/>
              </a:spcAft>
              <a:buClr>
                <a:srgbClr val="7A8FA3"/>
              </a:buClr>
              <a:buSzPts val="750"/>
              <a:buFont typeface="Nunito Sans"/>
              <a:buNone/>
            </a:pPr>
            <a:r>
              <a:rPr b="1" lang="en-US" sz="750">
                <a:solidFill>
                  <a:srgbClr val="7A8FA3"/>
                </a:solidFill>
                <a:latin typeface="Nunito Sans"/>
                <a:ea typeface="Nunito Sans"/>
                <a:cs typeface="Nunito Sans"/>
                <a:sym typeface="Nunito Sans"/>
              </a:rPr>
              <a:t>OF THAT DEMAND GOES UNTREATED</a:t>
            </a:r>
            <a:endParaRPr sz="750">
              <a:solidFill>
                <a:schemeClr val="dk1"/>
              </a:solidFill>
              <a:latin typeface="Calibri"/>
              <a:ea typeface="Calibri"/>
              <a:cs typeface="Calibri"/>
              <a:sym typeface="Calibri"/>
            </a:endParaRPr>
          </a:p>
        </p:txBody>
      </p:sp>
      <p:sp>
        <p:nvSpPr>
          <p:cNvPr id="25" name="Google Shape;25;p1"/>
          <p:cNvSpPr/>
          <p:nvPr/>
        </p:nvSpPr>
        <p:spPr>
          <a:xfrm>
            <a:off x="5367147" y="3637788"/>
            <a:ext cx="1691700" cy="3840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1B2D45"/>
              </a:buClr>
              <a:buSzPts val="2400"/>
              <a:buFont typeface="Nunito Sans ExtraBold"/>
              <a:buNone/>
            </a:pPr>
            <a:r>
              <a:rPr b="1" lang="en-US" sz="2400">
                <a:solidFill>
                  <a:srgbClr val="1B2D45"/>
                </a:solidFill>
                <a:latin typeface="Nunito Sans ExtraBold"/>
                <a:ea typeface="Nunito Sans ExtraBold"/>
                <a:cs typeface="Nunito Sans ExtraBold"/>
                <a:sym typeface="Nunito Sans ExtraBold"/>
              </a:rPr>
              <a:t>~50%</a:t>
            </a:r>
            <a:endParaRPr sz="2400">
              <a:solidFill>
                <a:schemeClr val="dk1"/>
              </a:solidFill>
              <a:latin typeface="Calibri"/>
              <a:ea typeface="Calibri"/>
              <a:cs typeface="Calibri"/>
              <a:sym typeface="Calibri"/>
            </a:endParaRPr>
          </a:p>
        </p:txBody>
      </p:sp>
      <p:sp>
        <p:nvSpPr>
          <p:cNvPr id="26" name="Google Shape;26;p1"/>
          <p:cNvSpPr/>
          <p:nvPr/>
        </p:nvSpPr>
        <p:spPr>
          <a:xfrm>
            <a:off x="5169155" y="4041449"/>
            <a:ext cx="2078700" cy="104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97A9BA"/>
              </a:buClr>
              <a:buSzPts val="500"/>
              <a:buFont typeface="Nunito Sans"/>
              <a:buNone/>
            </a:pPr>
            <a:r>
              <a:rPr lang="en-US" sz="500">
                <a:solidFill>
                  <a:srgbClr val="97A9BA"/>
                </a:solidFill>
                <a:latin typeface="Nunito Sans"/>
                <a:ea typeface="Nunito Sans"/>
                <a:cs typeface="Nunito Sans"/>
                <a:sym typeface="Nunito Sans"/>
              </a:rPr>
              <a:t>Source: SAMHSA, National Survey on Drug Use and Health</a:t>
            </a:r>
            <a:endParaRPr sz="500">
              <a:solidFill>
                <a:schemeClr val="dk1"/>
              </a:solidFill>
              <a:latin typeface="Calibri"/>
              <a:ea typeface="Calibri"/>
              <a:cs typeface="Calibri"/>
              <a:sym typeface="Calibri"/>
            </a:endParaRPr>
          </a:p>
        </p:txBody>
      </p:sp>
      <p:sp>
        <p:nvSpPr>
          <p:cNvPr id="27" name="Google Shape;27;p1"/>
          <p:cNvSpPr/>
          <p:nvPr/>
        </p:nvSpPr>
        <p:spPr>
          <a:xfrm>
            <a:off x="502920" y="4315968"/>
            <a:ext cx="1280160" cy="18288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1E6FAD"/>
              </a:buClr>
              <a:buSzPts val="900"/>
              <a:buFont typeface="Nunito Sans"/>
              <a:buNone/>
            </a:pPr>
            <a:r>
              <a:rPr b="1" lang="en-US" sz="900">
                <a:solidFill>
                  <a:srgbClr val="1E6FAD"/>
                </a:solidFill>
                <a:latin typeface="Nunito Sans"/>
                <a:ea typeface="Nunito Sans"/>
                <a:cs typeface="Nunito Sans"/>
                <a:sym typeface="Nunito Sans"/>
              </a:rPr>
              <a:t>WHAT WE DO</a:t>
            </a:r>
            <a:endParaRPr sz="900">
              <a:solidFill>
                <a:schemeClr val="dk1"/>
              </a:solidFill>
              <a:latin typeface="Calibri"/>
              <a:ea typeface="Calibri"/>
              <a:cs typeface="Calibri"/>
              <a:sym typeface="Calibri"/>
            </a:endParaRPr>
          </a:p>
        </p:txBody>
      </p:sp>
      <p:cxnSp>
        <p:nvCxnSpPr>
          <p:cNvPr id="28" name="Google Shape;28;p1"/>
          <p:cNvCxnSpPr/>
          <p:nvPr/>
        </p:nvCxnSpPr>
        <p:spPr>
          <a:xfrm>
            <a:off x="1892808" y="4407408"/>
            <a:ext cx="5376672" cy="0"/>
          </a:xfrm>
          <a:prstGeom prst="straightConnector1">
            <a:avLst/>
          </a:prstGeom>
          <a:noFill/>
          <a:ln cap="flat" cmpd="sng" w="9525">
            <a:solidFill>
              <a:srgbClr val="C9D6E4"/>
            </a:solidFill>
            <a:prstDash val="solid"/>
            <a:round/>
            <a:headEnd len="sm" w="sm" type="none"/>
            <a:tailEnd len="sm" w="sm" type="none"/>
          </a:ln>
        </p:spPr>
      </p:cxnSp>
      <p:sp>
        <p:nvSpPr>
          <p:cNvPr id="29" name="Google Shape;29;p1"/>
          <p:cNvSpPr/>
          <p:nvPr/>
        </p:nvSpPr>
        <p:spPr>
          <a:xfrm>
            <a:off x="502920" y="4590288"/>
            <a:ext cx="2133600" cy="2670048"/>
          </a:xfrm>
          <a:prstGeom prst="rect">
            <a:avLst/>
          </a:pr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0" name="Google Shape;30;p1"/>
          <p:cNvSpPr/>
          <p:nvPr/>
        </p:nvSpPr>
        <p:spPr>
          <a:xfrm>
            <a:off x="502920" y="4590288"/>
            <a:ext cx="2133600" cy="45720"/>
          </a:xfrm>
          <a:prstGeom prst="rect">
            <a:avLst/>
          </a:prstGeom>
          <a:solidFill>
            <a:srgbClr val="0A8B80"/>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1" name="Google Shape;31;p1"/>
          <p:cNvSpPr/>
          <p:nvPr/>
        </p:nvSpPr>
        <p:spPr>
          <a:xfrm>
            <a:off x="502920" y="4636008"/>
            <a:ext cx="2133600" cy="749808"/>
          </a:xfrm>
          <a:prstGeom prst="rect">
            <a:avLst/>
          </a:prstGeom>
          <a:solidFill>
            <a:srgbClr val="E8F3FC"/>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2" name="Google Shape;32;p1"/>
          <p:cNvSpPr/>
          <p:nvPr/>
        </p:nvSpPr>
        <p:spPr>
          <a:xfrm>
            <a:off x="573024" y="4704842"/>
            <a:ext cx="1840992" cy="146304"/>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0A8B80"/>
              </a:buClr>
              <a:buSzPts val="900"/>
              <a:buFont typeface="Nunito Sans"/>
              <a:buNone/>
            </a:pPr>
            <a:r>
              <a:rPr b="1" lang="en-US" sz="900">
                <a:solidFill>
                  <a:srgbClr val="0A8B80"/>
                </a:solidFill>
                <a:latin typeface="Nunito Sans"/>
                <a:ea typeface="Nunito Sans"/>
                <a:cs typeface="Nunito Sans"/>
                <a:sym typeface="Nunito Sans"/>
              </a:rPr>
              <a:t>GROW THE NETWORK</a:t>
            </a:r>
            <a:endParaRPr sz="900">
              <a:solidFill>
                <a:schemeClr val="dk1"/>
              </a:solidFill>
              <a:latin typeface="Calibri"/>
              <a:ea typeface="Calibri"/>
              <a:cs typeface="Calibri"/>
              <a:sym typeface="Calibri"/>
            </a:endParaRPr>
          </a:p>
        </p:txBody>
      </p:sp>
      <p:sp>
        <p:nvSpPr>
          <p:cNvPr id="33" name="Google Shape;33;p1"/>
          <p:cNvSpPr/>
          <p:nvPr/>
        </p:nvSpPr>
        <p:spPr>
          <a:xfrm>
            <a:off x="649224" y="4927346"/>
            <a:ext cx="1840992" cy="475488"/>
          </a:xfrm>
          <a:prstGeom prst="rect">
            <a:avLst/>
          </a:prstGeom>
          <a:noFill/>
          <a:ln>
            <a:noFill/>
          </a:ln>
        </p:spPr>
        <p:txBody>
          <a:bodyPr anchorCtr="0" anchor="t" bIns="0" lIns="0" spcFirstLastPara="1" rIns="0" wrap="square" tIns="0">
            <a:noAutofit/>
          </a:bodyPr>
          <a:lstStyle/>
          <a:p>
            <a:pPr indent="0" lvl="0" marL="0" marR="0" rtl="0" algn="ctr">
              <a:lnSpc>
                <a:spcPct val="105000"/>
              </a:lnSpc>
              <a:spcBef>
                <a:spcPts val="0"/>
              </a:spcBef>
              <a:spcAft>
                <a:spcPts val="0"/>
              </a:spcAft>
              <a:buClr>
                <a:srgbClr val="1B2D45"/>
              </a:buClr>
              <a:buSzPts val="1250"/>
              <a:buFont typeface="Nunito Sans"/>
              <a:buNone/>
            </a:pPr>
            <a:r>
              <a:rPr b="1" lang="en-US" sz="1250">
                <a:solidFill>
                  <a:srgbClr val="1B2D45"/>
                </a:solidFill>
                <a:latin typeface="Nunito Sans"/>
                <a:ea typeface="Nunito Sans"/>
                <a:cs typeface="Nunito Sans"/>
                <a:sym typeface="Nunito Sans"/>
              </a:rPr>
              <a:t>Provider Network Recruitment</a:t>
            </a:r>
            <a:endParaRPr sz="1250">
              <a:solidFill>
                <a:schemeClr val="dk1"/>
              </a:solidFill>
              <a:latin typeface="Calibri"/>
              <a:ea typeface="Calibri"/>
              <a:cs typeface="Calibri"/>
              <a:sym typeface="Calibri"/>
            </a:endParaRPr>
          </a:p>
        </p:txBody>
      </p:sp>
      <p:sp>
        <p:nvSpPr>
          <p:cNvPr id="34" name="Google Shape;34;p1"/>
          <p:cNvSpPr/>
          <p:nvPr/>
        </p:nvSpPr>
        <p:spPr>
          <a:xfrm>
            <a:off x="649224" y="5522976"/>
            <a:ext cx="1859280" cy="1298448"/>
          </a:xfrm>
          <a:prstGeom prst="rect">
            <a:avLst/>
          </a:prstGeom>
          <a:noFill/>
          <a:ln>
            <a:noFill/>
          </a:ln>
        </p:spPr>
        <p:txBody>
          <a:bodyPr anchorCtr="0" anchor="t" bIns="0" lIns="0" spcFirstLastPara="1" rIns="0" wrap="square" tIns="0">
            <a:noAutofit/>
          </a:bodyPr>
          <a:lstStyle/>
          <a:p>
            <a:pPr indent="-127000" lvl="0" marL="127000" marR="0" rtl="0" algn="l">
              <a:lnSpc>
                <a:spcPct val="115000"/>
              </a:lnSpc>
              <a:spcBef>
                <a:spcPts val="0"/>
              </a:spcBef>
              <a:spcAft>
                <a:spcPts val="0"/>
              </a:spcAft>
              <a:buClr>
                <a:srgbClr val="445A6E"/>
              </a:buClr>
              <a:buSzPts val="850"/>
              <a:buFont typeface="Nunito Sans"/>
              <a:buChar char="•"/>
            </a:pPr>
            <a:r>
              <a:rPr lang="en-US" sz="850">
                <a:solidFill>
                  <a:srgbClr val="445A6E"/>
                </a:solidFill>
                <a:latin typeface="Nunito Sans"/>
                <a:ea typeface="Nunito Sans"/>
                <a:cs typeface="Nunito Sans"/>
                <a:sym typeface="Nunito Sans"/>
              </a:rPr>
              <a:t>Recruit the clinical and non-clinical talent behavioral health runs on</a:t>
            </a:r>
            <a:endParaRPr sz="850">
              <a:solidFill>
                <a:schemeClr val="dk1"/>
              </a:solidFill>
              <a:latin typeface="Calibri"/>
              <a:ea typeface="Calibri"/>
              <a:cs typeface="Calibri"/>
              <a:sym typeface="Calibri"/>
            </a:endParaRPr>
          </a:p>
          <a:p>
            <a:pPr indent="-127000" lvl="0" marL="127000" marR="0" rtl="0" algn="l">
              <a:lnSpc>
                <a:spcPct val="115000"/>
              </a:lnSpc>
              <a:spcBef>
                <a:spcPts val="800"/>
              </a:spcBef>
              <a:spcAft>
                <a:spcPts val="0"/>
              </a:spcAft>
              <a:buClr>
                <a:srgbClr val="445A6E"/>
              </a:buClr>
              <a:buSzPts val="850"/>
              <a:buFont typeface="Nunito Sans"/>
              <a:buChar char="•"/>
            </a:pPr>
            <a:r>
              <a:rPr lang="en-US" sz="850">
                <a:solidFill>
                  <a:srgbClr val="445A6E"/>
                </a:solidFill>
                <a:latin typeface="Nunito Sans"/>
                <a:ea typeface="Nunito Sans"/>
                <a:cs typeface="Nunito Sans"/>
                <a:sym typeface="Nunito Sans"/>
              </a:rPr>
              <a:t>A sourcing and hiring pipeline, not one-off searches</a:t>
            </a:r>
            <a:endParaRPr sz="850">
              <a:solidFill>
                <a:schemeClr val="dk1"/>
              </a:solidFill>
              <a:latin typeface="Calibri"/>
              <a:ea typeface="Calibri"/>
              <a:cs typeface="Calibri"/>
              <a:sym typeface="Calibri"/>
            </a:endParaRPr>
          </a:p>
          <a:p>
            <a:pPr indent="-127000" lvl="0" marL="127000" marR="0" rtl="0" algn="l">
              <a:lnSpc>
                <a:spcPct val="115000"/>
              </a:lnSpc>
              <a:spcBef>
                <a:spcPts val="800"/>
              </a:spcBef>
              <a:spcAft>
                <a:spcPts val="0"/>
              </a:spcAft>
              <a:buClr>
                <a:srgbClr val="445A6E"/>
              </a:buClr>
              <a:buSzPts val="850"/>
              <a:buFont typeface="Nunito Sans"/>
              <a:buChar char="•"/>
            </a:pPr>
            <a:r>
              <a:rPr lang="en-US" sz="850">
                <a:solidFill>
                  <a:srgbClr val="445A6E"/>
                </a:solidFill>
                <a:latin typeface="Nunito Sans"/>
                <a:ea typeface="Nunito Sans"/>
                <a:cs typeface="Nunito Sans"/>
                <a:sym typeface="Nunito Sans"/>
              </a:rPr>
              <a:t>Scale capacity as marketing and referrals fill the schedule</a:t>
            </a:r>
            <a:endParaRPr sz="850">
              <a:solidFill>
                <a:schemeClr val="dk1"/>
              </a:solidFill>
              <a:latin typeface="Calibri"/>
              <a:ea typeface="Calibri"/>
              <a:cs typeface="Calibri"/>
              <a:sym typeface="Calibri"/>
            </a:endParaRPr>
          </a:p>
        </p:txBody>
      </p:sp>
      <p:sp>
        <p:nvSpPr>
          <p:cNvPr id="35" name="Google Shape;35;p1"/>
          <p:cNvSpPr/>
          <p:nvPr/>
        </p:nvSpPr>
        <p:spPr>
          <a:xfrm>
            <a:off x="649224" y="6784848"/>
            <a:ext cx="27432" cy="347472"/>
          </a:xfrm>
          <a:prstGeom prst="rect">
            <a:avLst/>
          </a:prstGeom>
          <a:solidFill>
            <a:srgbClr val="B07D2A"/>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6" name="Google Shape;36;p1"/>
          <p:cNvSpPr/>
          <p:nvPr/>
        </p:nvSpPr>
        <p:spPr>
          <a:xfrm>
            <a:off x="758952" y="6766560"/>
            <a:ext cx="1749552" cy="402336"/>
          </a:xfrm>
          <a:prstGeom prst="rect">
            <a:avLst/>
          </a:prstGeom>
          <a:noFill/>
          <a:ln>
            <a:noFill/>
          </a:ln>
        </p:spPr>
        <p:txBody>
          <a:bodyPr anchorCtr="0" anchor="ctr" bIns="0" lIns="0" spcFirstLastPara="1" rIns="0" wrap="square" tIns="0">
            <a:noAutofit/>
          </a:bodyPr>
          <a:lstStyle/>
          <a:p>
            <a:pPr indent="0" lvl="0" marL="0" marR="0" rtl="0" algn="l">
              <a:lnSpc>
                <a:spcPct val="110000"/>
              </a:lnSpc>
              <a:spcBef>
                <a:spcPts val="0"/>
              </a:spcBef>
              <a:spcAft>
                <a:spcPts val="0"/>
              </a:spcAft>
              <a:buClr>
                <a:srgbClr val="1B2D45"/>
              </a:buClr>
              <a:buSzPts val="850"/>
              <a:buFont typeface="Nunito Sans"/>
              <a:buNone/>
            </a:pPr>
            <a:r>
              <a:rPr b="1" lang="en-US" sz="850">
                <a:solidFill>
                  <a:srgbClr val="1B2D45"/>
                </a:solidFill>
                <a:latin typeface="Nunito Sans"/>
                <a:ea typeface="Nunito Sans"/>
                <a:cs typeface="Nunito Sans"/>
                <a:sym typeface="Nunito Sans"/>
              </a:rPr>
              <a:t>Capacity that keeps pace with demand</a:t>
            </a:r>
            <a:endParaRPr sz="850">
              <a:solidFill>
                <a:schemeClr val="dk1"/>
              </a:solidFill>
              <a:latin typeface="Calibri"/>
              <a:ea typeface="Calibri"/>
              <a:cs typeface="Calibri"/>
              <a:sym typeface="Calibri"/>
            </a:endParaRPr>
          </a:p>
        </p:txBody>
      </p:sp>
      <p:sp>
        <p:nvSpPr>
          <p:cNvPr id="37" name="Google Shape;37;p1"/>
          <p:cNvSpPr/>
          <p:nvPr/>
        </p:nvSpPr>
        <p:spPr>
          <a:xfrm>
            <a:off x="2819400" y="4590288"/>
            <a:ext cx="2133600" cy="2670048"/>
          </a:xfrm>
          <a:prstGeom prst="rect">
            <a:avLst/>
          </a:pr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8" name="Google Shape;38;p1"/>
          <p:cNvSpPr/>
          <p:nvPr/>
        </p:nvSpPr>
        <p:spPr>
          <a:xfrm>
            <a:off x="2819400" y="4590288"/>
            <a:ext cx="2133600" cy="45720"/>
          </a:xfrm>
          <a:prstGeom prst="rect">
            <a:avLst/>
          </a:prstGeom>
          <a:solidFill>
            <a:srgbClr val="1E6FAD"/>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9" name="Google Shape;39;p1"/>
          <p:cNvSpPr/>
          <p:nvPr/>
        </p:nvSpPr>
        <p:spPr>
          <a:xfrm>
            <a:off x="2819400" y="4636008"/>
            <a:ext cx="2133600" cy="749808"/>
          </a:xfrm>
          <a:prstGeom prst="rect">
            <a:avLst/>
          </a:prstGeom>
          <a:solidFill>
            <a:srgbClr val="E8F3FC"/>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40" name="Google Shape;40;p1"/>
          <p:cNvSpPr/>
          <p:nvPr/>
        </p:nvSpPr>
        <p:spPr>
          <a:xfrm>
            <a:off x="2889504" y="4704842"/>
            <a:ext cx="1840992" cy="146304"/>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1E6FAD"/>
              </a:buClr>
              <a:buSzPts val="900"/>
              <a:buFont typeface="Nunito Sans"/>
              <a:buNone/>
            </a:pPr>
            <a:r>
              <a:rPr b="1" lang="en-US" sz="900">
                <a:solidFill>
                  <a:srgbClr val="1E6FAD"/>
                </a:solidFill>
                <a:latin typeface="Nunito Sans"/>
                <a:ea typeface="Nunito Sans"/>
                <a:cs typeface="Nunito Sans"/>
                <a:sym typeface="Nunito Sans"/>
              </a:rPr>
              <a:t>FILL THE SCHEDULE</a:t>
            </a:r>
            <a:endParaRPr sz="900">
              <a:solidFill>
                <a:schemeClr val="dk1"/>
              </a:solidFill>
              <a:latin typeface="Calibri"/>
              <a:ea typeface="Calibri"/>
              <a:cs typeface="Calibri"/>
              <a:sym typeface="Calibri"/>
            </a:endParaRPr>
          </a:p>
        </p:txBody>
      </p:sp>
      <p:sp>
        <p:nvSpPr>
          <p:cNvPr id="41" name="Google Shape;41;p1"/>
          <p:cNvSpPr/>
          <p:nvPr/>
        </p:nvSpPr>
        <p:spPr>
          <a:xfrm>
            <a:off x="2965704" y="4927346"/>
            <a:ext cx="1840992" cy="475488"/>
          </a:xfrm>
          <a:prstGeom prst="rect">
            <a:avLst/>
          </a:prstGeom>
          <a:noFill/>
          <a:ln>
            <a:noFill/>
          </a:ln>
        </p:spPr>
        <p:txBody>
          <a:bodyPr anchorCtr="0" anchor="t" bIns="0" lIns="0" spcFirstLastPara="1" rIns="0" wrap="square" tIns="0">
            <a:noAutofit/>
          </a:bodyPr>
          <a:lstStyle/>
          <a:p>
            <a:pPr indent="0" lvl="0" marL="0" marR="0" rtl="0" algn="ctr">
              <a:lnSpc>
                <a:spcPct val="105000"/>
              </a:lnSpc>
              <a:spcBef>
                <a:spcPts val="0"/>
              </a:spcBef>
              <a:spcAft>
                <a:spcPts val="0"/>
              </a:spcAft>
              <a:buClr>
                <a:srgbClr val="1B2D45"/>
              </a:buClr>
              <a:buSzPts val="1250"/>
              <a:buFont typeface="Nunito Sans"/>
              <a:buNone/>
            </a:pPr>
            <a:r>
              <a:rPr b="1" lang="en-US" sz="1250">
                <a:solidFill>
                  <a:srgbClr val="1B2D45"/>
                </a:solidFill>
                <a:latin typeface="Nunito Sans"/>
                <a:ea typeface="Nunito Sans"/>
                <a:cs typeface="Nunito Sans"/>
                <a:sym typeface="Nunito Sans"/>
              </a:rPr>
              <a:t>Consumer Marketing &amp; Demand Generation</a:t>
            </a:r>
            <a:endParaRPr sz="1250">
              <a:solidFill>
                <a:schemeClr val="dk1"/>
              </a:solidFill>
              <a:latin typeface="Calibri"/>
              <a:ea typeface="Calibri"/>
              <a:cs typeface="Calibri"/>
              <a:sym typeface="Calibri"/>
            </a:endParaRPr>
          </a:p>
        </p:txBody>
      </p:sp>
      <p:sp>
        <p:nvSpPr>
          <p:cNvPr id="42" name="Google Shape;42;p1"/>
          <p:cNvSpPr/>
          <p:nvPr/>
        </p:nvSpPr>
        <p:spPr>
          <a:xfrm>
            <a:off x="2965704" y="5522976"/>
            <a:ext cx="1859280" cy="1298448"/>
          </a:xfrm>
          <a:prstGeom prst="rect">
            <a:avLst/>
          </a:prstGeom>
          <a:noFill/>
          <a:ln>
            <a:noFill/>
          </a:ln>
        </p:spPr>
        <p:txBody>
          <a:bodyPr anchorCtr="0" anchor="t" bIns="0" lIns="0" spcFirstLastPara="1" rIns="0" wrap="square" tIns="0">
            <a:noAutofit/>
          </a:bodyPr>
          <a:lstStyle/>
          <a:p>
            <a:pPr indent="-127000" lvl="0" marL="127000" marR="0" rtl="0" algn="l">
              <a:lnSpc>
                <a:spcPct val="115000"/>
              </a:lnSpc>
              <a:spcBef>
                <a:spcPts val="0"/>
              </a:spcBef>
              <a:spcAft>
                <a:spcPts val="0"/>
              </a:spcAft>
              <a:buClr>
                <a:srgbClr val="445A6E"/>
              </a:buClr>
              <a:buSzPts val="850"/>
              <a:buFont typeface="Nunito Sans"/>
              <a:buChar char="•"/>
            </a:pPr>
            <a:r>
              <a:rPr lang="en-US" sz="850">
                <a:solidFill>
                  <a:srgbClr val="445A6E"/>
                </a:solidFill>
                <a:latin typeface="Nunito Sans"/>
                <a:ea typeface="Nunito Sans"/>
                <a:cs typeface="Nunito Sans"/>
                <a:sym typeface="Nunito Sans"/>
              </a:rPr>
              <a:t>Acquire patients through digital campaigns and direct outreach</a:t>
            </a:r>
            <a:endParaRPr sz="850">
              <a:solidFill>
                <a:schemeClr val="dk1"/>
              </a:solidFill>
              <a:latin typeface="Calibri"/>
              <a:ea typeface="Calibri"/>
              <a:cs typeface="Calibri"/>
              <a:sym typeface="Calibri"/>
            </a:endParaRPr>
          </a:p>
          <a:p>
            <a:pPr indent="-127000" lvl="0" marL="127000" marR="0" rtl="0" algn="l">
              <a:lnSpc>
                <a:spcPct val="115000"/>
              </a:lnSpc>
              <a:spcBef>
                <a:spcPts val="800"/>
              </a:spcBef>
              <a:spcAft>
                <a:spcPts val="0"/>
              </a:spcAft>
              <a:buClr>
                <a:srgbClr val="445A6E"/>
              </a:buClr>
              <a:buSzPts val="850"/>
              <a:buFont typeface="Nunito Sans"/>
              <a:buChar char="•"/>
            </a:pPr>
            <a:r>
              <a:rPr lang="en-US" sz="850">
                <a:solidFill>
                  <a:srgbClr val="445A6E"/>
                </a:solidFill>
                <a:latin typeface="Nunito Sans"/>
                <a:ea typeface="Nunito Sans"/>
                <a:cs typeface="Nunito Sans"/>
                <a:sym typeface="Nunito Sans"/>
              </a:rPr>
              <a:t>A website and listing pages, like Psychology Today, built to convert</a:t>
            </a:r>
            <a:endParaRPr sz="850">
              <a:solidFill>
                <a:schemeClr val="dk1"/>
              </a:solidFill>
              <a:latin typeface="Calibri"/>
              <a:ea typeface="Calibri"/>
              <a:cs typeface="Calibri"/>
              <a:sym typeface="Calibri"/>
            </a:endParaRPr>
          </a:p>
          <a:p>
            <a:pPr indent="-127000" lvl="0" marL="127000" marR="0" rtl="0" algn="l">
              <a:lnSpc>
                <a:spcPct val="115000"/>
              </a:lnSpc>
              <a:spcBef>
                <a:spcPts val="800"/>
              </a:spcBef>
              <a:spcAft>
                <a:spcPts val="0"/>
              </a:spcAft>
              <a:buClr>
                <a:srgbClr val="445A6E"/>
              </a:buClr>
              <a:buSzPts val="850"/>
              <a:buFont typeface="Nunito Sans"/>
              <a:buChar char="•"/>
            </a:pPr>
            <a:r>
              <a:rPr lang="en-US" sz="850">
                <a:solidFill>
                  <a:srgbClr val="445A6E"/>
                </a:solidFill>
                <a:latin typeface="Nunito Sans"/>
                <a:ea typeface="Nunito Sans"/>
                <a:cs typeface="Nunito Sans"/>
                <a:sym typeface="Nunito Sans"/>
              </a:rPr>
              <a:t>Retain and re-engage patients across the care journey</a:t>
            </a:r>
            <a:endParaRPr sz="850">
              <a:solidFill>
                <a:schemeClr val="dk1"/>
              </a:solidFill>
              <a:latin typeface="Calibri"/>
              <a:ea typeface="Calibri"/>
              <a:cs typeface="Calibri"/>
              <a:sym typeface="Calibri"/>
            </a:endParaRPr>
          </a:p>
        </p:txBody>
      </p:sp>
      <p:sp>
        <p:nvSpPr>
          <p:cNvPr id="43" name="Google Shape;43;p1"/>
          <p:cNvSpPr/>
          <p:nvPr/>
        </p:nvSpPr>
        <p:spPr>
          <a:xfrm>
            <a:off x="2965704" y="6784848"/>
            <a:ext cx="27432" cy="347472"/>
          </a:xfrm>
          <a:prstGeom prst="rect">
            <a:avLst/>
          </a:prstGeom>
          <a:solidFill>
            <a:srgbClr val="B07D2A"/>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44" name="Google Shape;44;p1"/>
          <p:cNvSpPr/>
          <p:nvPr/>
        </p:nvSpPr>
        <p:spPr>
          <a:xfrm>
            <a:off x="3075432" y="6766560"/>
            <a:ext cx="1749552" cy="402336"/>
          </a:xfrm>
          <a:prstGeom prst="rect">
            <a:avLst/>
          </a:prstGeom>
          <a:noFill/>
          <a:ln>
            <a:noFill/>
          </a:ln>
        </p:spPr>
        <p:txBody>
          <a:bodyPr anchorCtr="0" anchor="ctr" bIns="0" lIns="0" spcFirstLastPara="1" rIns="0" wrap="square" tIns="0">
            <a:noAutofit/>
          </a:bodyPr>
          <a:lstStyle/>
          <a:p>
            <a:pPr indent="0" lvl="0" marL="0" marR="0" rtl="0" algn="l">
              <a:lnSpc>
                <a:spcPct val="110000"/>
              </a:lnSpc>
              <a:spcBef>
                <a:spcPts val="0"/>
              </a:spcBef>
              <a:spcAft>
                <a:spcPts val="0"/>
              </a:spcAft>
              <a:buClr>
                <a:srgbClr val="1B2D45"/>
              </a:buClr>
              <a:buSzPts val="850"/>
              <a:buFont typeface="Nunito Sans"/>
              <a:buNone/>
            </a:pPr>
            <a:r>
              <a:rPr b="1" lang="en-US" sz="850">
                <a:solidFill>
                  <a:srgbClr val="1B2D45"/>
                </a:solidFill>
                <a:latin typeface="Nunito Sans"/>
                <a:ea typeface="Nunito Sans"/>
                <a:cs typeface="Nunito Sans"/>
                <a:sym typeface="Nunito Sans"/>
              </a:rPr>
              <a:t>Demand you can predict and measure</a:t>
            </a:r>
            <a:endParaRPr sz="850">
              <a:solidFill>
                <a:schemeClr val="dk1"/>
              </a:solidFill>
              <a:latin typeface="Calibri"/>
              <a:ea typeface="Calibri"/>
              <a:cs typeface="Calibri"/>
              <a:sym typeface="Calibri"/>
            </a:endParaRPr>
          </a:p>
        </p:txBody>
      </p:sp>
      <p:sp>
        <p:nvSpPr>
          <p:cNvPr id="45" name="Google Shape;45;p1"/>
          <p:cNvSpPr/>
          <p:nvPr/>
        </p:nvSpPr>
        <p:spPr>
          <a:xfrm>
            <a:off x="5135880" y="4590288"/>
            <a:ext cx="2133600" cy="2670048"/>
          </a:xfrm>
          <a:prstGeom prst="rect">
            <a:avLst/>
          </a:pr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46" name="Google Shape;46;p1"/>
          <p:cNvSpPr/>
          <p:nvPr/>
        </p:nvSpPr>
        <p:spPr>
          <a:xfrm>
            <a:off x="5135880" y="4590288"/>
            <a:ext cx="2133600" cy="45720"/>
          </a:xfrm>
          <a:prstGeom prst="rect">
            <a:avLst/>
          </a:prstGeom>
          <a:solidFill>
            <a:srgbClr val="3492C8"/>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47" name="Google Shape;47;p1"/>
          <p:cNvSpPr/>
          <p:nvPr/>
        </p:nvSpPr>
        <p:spPr>
          <a:xfrm>
            <a:off x="5135880" y="4636008"/>
            <a:ext cx="2133600" cy="749808"/>
          </a:xfrm>
          <a:prstGeom prst="rect">
            <a:avLst/>
          </a:prstGeom>
          <a:solidFill>
            <a:srgbClr val="E8F3FC"/>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48" name="Google Shape;48;p1"/>
          <p:cNvSpPr/>
          <p:nvPr/>
        </p:nvSpPr>
        <p:spPr>
          <a:xfrm>
            <a:off x="5205984" y="4704842"/>
            <a:ext cx="1840992" cy="146304"/>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3492C8"/>
              </a:buClr>
              <a:buSzPts val="900"/>
              <a:buFont typeface="Nunito Sans"/>
              <a:buNone/>
            </a:pPr>
            <a:r>
              <a:rPr b="1" lang="en-US" sz="900">
                <a:solidFill>
                  <a:srgbClr val="3492C8"/>
                </a:solidFill>
                <a:latin typeface="Nunito Sans"/>
                <a:ea typeface="Nunito Sans"/>
                <a:cs typeface="Nunito Sans"/>
                <a:sym typeface="Nunito Sans"/>
              </a:rPr>
              <a:t>STRENGTHEN REFERRALS</a:t>
            </a:r>
            <a:endParaRPr sz="900">
              <a:solidFill>
                <a:schemeClr val="dk1"/>
              </a:solidFill>
              <a:latin typeface="Calibri"/>
              <a:ea typeface="Calibri"/>
              <a:cs typeface="Calibri"/>
              <a:sym typeface="Calibri"/>
            </a:endParaRPr>
          </a:p>
        </p:txBody>
      </p:sp>
      <p:sp>
        <p:nvSpPr>
          <p:cNvPr id="49" name="Google Shape;49;p1"/>
          <p:cNvSpPr/>
          <p:nvPr/>
        </p:nvSpPr>
        <p:spPr>
          <a:xfrm>
            <a:off x="5282184" y="4927346"/>
            <a:ext cx="1840992" cy="475488"/>
          </a:xfrm>
          <a:prstGeom prst="rect">
            <a:avLst/>
          </a:prstGeom>
          <a:noFill/>
          <a:ln>
            <a:noFill/>
          </a:ln>
        </p:spPr>
        <p:txBody>
          <a:bodyPr anchorCtr="0" anchor="t" bIns="0" lIns="0" spcFirstLastPara="1" rIns="0" wrap="square" tIns="0">
            <a:noAutofit/>
          </a:bodyPr>
          <a:lstStyle/>
          <a:p>
            <a:pPr indent="0" lvl="0" marL="0" marR="0" rtl="0" algn="ctr">
              <a:lnSpc>
                <a:spcPct val="105000"/>
              </a:lnSpc>
              <a:spcBef>
                <a:spcPts val="0"/>
              </a:spcBef>
              <a:spcAft>
                <a:spcPts val="0"/>
              </a:spcAft>
              <a:buClr>
                <a:srgbClr val="1B2D45"/>
              </a:buClr>
              <a:buSzPts val="1250"/>
              <a:buFont typeface="Nunito Sans"/>
              <a:buNone/>
            </a:pPr>
            <a:r>
              <a:rPr b="1" lang="en-US" sz="1250">
                <a:solidFill>
                  <a:srgbClr val="1B2D45"/>
                </a:solidFill>
                <a:latin typeface="Nunito Sans"/>
                <a:ea typeface="Nunito Sans"/>
                <a:cs typeface="Nunito Sans"/>
                <a:sym typeface="Nunito Sans"/>
              </a:rPr>
              <a:t>Referral Relationship Management</a:t>
            </a:r>
            <a:endParaRPr sz="1250">
              <a:solidFill>
                <a:schemeClr val="dk1"/>
              </a:solidFill>
              <a:latin typeface="Calibri"/>
              <a:ea typeface="Calibri"/>
              <a:cs typeface="Calibri"/>
              <a:sym typeface="Calibri"/>
            </a:endParaRPr>
          </a:p>
        </p:txBody>
      </p:sp>
      <p:sp>
        <p:nvSpPr>
          <p:cNvPr id="50" name="Google Shape;50;p1"/>
          <p:cNvSpPr/>
          <p:nvPr/>
        </p:nvSpPr>
        <p:spPr>
          <a:xfrm>
            <a:off x="5282184" y="5522976"/>
            <a:ext cx="1859280" cy="1298448"/>
          </a:xfrm>
          <a:prstGeom prst="rect">
            <a:avLst/>
          </a:prstGeom>
          <a:noFill/>
          <a:ln>
            <a:noFill/>
          </a:ln>
        </p:spPr>
        <p:txBody>
          <a:bodyPr anchorCtr="0" anchor="t" bIns="0" lIns="0" spcFirstLastPara="1" rIns="0" wrap="square" tIns="0">
            <a:noAutofit/>
          </a:bodyPr>
          <a:lstStyle/>
          <a:p>
            <a:pPr indent="-127000" lvl="0" marL="127000" marR="0" rtl="0" algn="l">
              <a:lnSpc>
                <a:spcPct val="115000"/>
              </a:lnSpc>
              <a:spcBef>
                <a:spcPts val="0"/>
              </a:spcBef>
              <a:spcAft>
                <a:spcPts val="0"/>
              </a:spcAft>
              <a:buClr>
                <a:srgbClr val="445A6E"/>
              </a:buClr>
              <a:buSzPts val="850"/>
              <a:buFont typeface="Nunito Sans"/>
              <a:buChar char="•"/>
            </a:pPr>
            <a:r>
              <a:rPr lang="en-US" sz="850">
                <a:solidFill>
                  <a:srgbClr val="445A6E"/>
                </a:solidFill>
                <a:latin typeface="Nunito Sans"/>
                <a:ea typeface="Nunito Sans"/>
                <a:cs typeface="Nunito Sans"/>
                <a:sym typeface="Nunito Sans"/>
              </a:rPr>
              <a:t>Personalized outreach to referring providers and partners</a:t>
            </a:r>
            <a:endParaRPr sz="850">
              <a:solidFill>
                <a:schemeClr val="dk1"/>
              </a:solidFill>
              <a:latin typeface="Calibri"/>
              <a:ea typeface="Calibri"/>
              <a:cs typeface="Calibri"/>
              <a:sym typeface="Calibri"/>
            </a:endParaRPr>
          </a:p>
          <a:p>
            <a:pPr indent="-127000" lvl="0" marL="127000" marR="0" rtl="0" algn="l">
              <a:lnSpc>
                <a:spcPct val="115000"/>
              </a:lnSpc>
              <a:spcBef>
                <a:spcPts val="800"/>
              </a:spcBef>
              <a:spcAft>
                <a:spcPts val="0"/>
              </a:spcAft>
              <a:buClr>
                <a:srgbClr val="445A6E"/>
              </a:buClr>
              <a:buSzPts val="850"/>
              <a:buFont typeface="Nunito Sans"/>
              <a:buChar char="•"/>
            </a:pPr>
            <a:r>
              <a:rPr lang="en-US" sz="850">
                <a:solidFill>
                  <a:srgbClr val="445A6E"/>
                </a:solidFill>
                <a:latin typeface="Nunito Sans"/>
                <a:ea typeface="Nunito Sans"/>
                <a:cs typeface="Nunito Sans"/>
                <a:sym typeface="Nunito Sans"/>
              </a:rPr>
              <a:t>Keep relationships active between referrals, not just after them</a:t>
            </a:r>
            <a:endParaRPr sz="850">
              <a:solidFill>
                <a:schemeClr val="dk1"/>
              </a:solidFill>
              <a:latin typeface="Calibri"/>
              <a:ea typeface="Calibri"/>
              <a:cs typeface="Calibri"/>
              <a:sym typeface="Calibri"/>
            </a:endParaRPr>
          </a:p>
          <a:p>
            <a:pPr indent="-127000" lvl="0" marL="127000" marR="0" rtl="0" algn="l">
              <a:lnSpc>
                <a:spcPct val="115000"/>
              </a:lnSpc>
              <a:spcBef>
                <a:spcPts val="800"/>
              </a:spcBef>
              <a:spcAft>
                <a:spcPts val="0"/>
              </a:spcAft>
              <a:buClr>
                <a:srgbClr val="445A6E"/>
              </a:buClr>
              <a:buSzPts val="850"/>
              <a:buFont typeface="Nunito Sans"/>
              <a:buChar char="•"/>
            </a:pPr>
            <a:r>
              <a:rPr lang="en-US" sz="850">
                <a:solidFill>
                  <a:srgbClr val="445A6E"/>
                </a:solidFill>
                <a:latin typeface="Nunito Sans"/>
                <a:ea typeface="Nunito Sans"/>
                <a:cs typeface="Nunito Sans"/>
                <a:sym typeface="Nunito Sans"/>
              </a:rPr>
              <a:t>Close the loop with referrers on access and outcomes</a:t>
            </a:r>
            <a:endParaRPr sz="850">
              <a:solidFill>
                <a:schemeClr val="dk1"/>
              </a:solidFill>
              <a:latin typeface="Calibri"/>
              <a:ea typeface="Calibri"/>
              <a:cs typeface="Calibri"/>
              <a:sym typeface="Calibri"/>
            </a:endParaRPr>
          </a:p>
        </p:txBody>
      </p:sp>
      <p:sp>
        <p:nvSpPr>
          <p:cNvPr id="51" name="Google Shape;51;p1"/>
          <p:cNvSpPr/>
          <p:nvPr/>
        </p:nvSpPr>
        <p:spPr>
          <a:xfrm>
            <a:off x="5282184" y="6784848"/>
            <a:ext cx="27432" cy="347472"/>
          </a:xfrm>
          <a:prstGeom prst="rect">
            <a:avLst/>
          </a:prstGeom>
          <a:solidFill>
            <a:srgbClr val="B07D2A"/>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52" name="Google Shape;52;p1"/>
          <p:cNvSpPr/>
          <p:nvPr/>
        </p:nvSpPr>
        <p:spPr>
          <a:xfrm>
            <a:off x="5391912" y="6766560"/>
            <a:ext cx="1749552" cy="402336"/>
          </a:xfrm>
          <a:prstGeom prst="rect">
            <a:avLst/>
          </a:prstGeom>
          <a:noFill/>
          <a:ln>
            <a:noFill/>
          </a:ln>
        </p:spPr>
        <p:txBody>
          <a:bodyPr anchorCtr="0" anchor="ctr" bIns="0" lIns="0" spcFirstLastPara="1" rIns="0" wrap="square" tIns="0">
            <a:noAutofit/>
          </a:bodyPr>
          <a:lstStyle/>
          <a:p>
            <a:pPr indent="0" lvl="0" marL="0" marR="0" rtl="0" algn="l">
              <a:lnSpc>
                <a:spcPct val="110000"/>
              </a:lnSpc>
              <a:spcBef>
                <a:spcPts val="0"/>
              </a:spcBef>
              <a:spcAft>
                <a:spcPts val="0"/>
              </a:spcAft>
              <a:buClr>
                <a:srgbClr val="1B2D45"/>
              </a:buClr>
              <a:buSzPts val="850"/>
              <a:buFont typeface="Nunito Sans"/>
              <a:buNone/>
            </a:pPr>
            <a:r>
              <a:rPr b="1" lang="en-US" sz="850">
                <a:solidFill>
                  <a:srgbClr val="1B2D45"/>
                </a:solidFill>
                <a:latin typeface="Nunito Sans"/>
                <a:ea typeface="Nunito Sans"/>
                <a:cs typeface="Nunito Sans"/>
                <a:sym typeface="Nunito Sans"/>
              </a:rPr>
              <a:t>A referral base that compounds</a:t>
            </a:r>
            <a:endParaRPr sz="850">
              <a:solidFill>
                <a:schemeClr val="dk1"/>
              </a:solidFill>
              <a:latin typeface="Calibri"/>
              <a:ea typeface="Calibri"/>
              <a:cs typeface="Calibri"/>
              <a:sym typeface="Calibri"/>
            </a:endParaRPr>
          </a:p>
        </p:txBody>
      </p:sp>
      <p:sp>
        <p:nvSpPr>
          <p:cNvPr id="53" name="Google Shape;53;p1"/>
          <p:cNvSpPr/>
          <p:nvPr/>
        </p:nvSpPr>
        <p:spPr>
          <a:xfrm>
            <a:off x="502920" y="7443216"/>
            <a:ext cx="1371600" cy="18288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1E6FAD"/>
              </a:buClr>
              <a:buSzPts val="900"/>
              <a:buFont typeface="Nunito Sans"/>
              <a:buNone/>
            </a:pPr>
            <a:r>
              <a:rPr b="1" lang="en-US" sz="900">
                <a:solidFill>
                  <a:srgbClr val="1E6FAD"/>
                </a:solidFill>
                <a:latin typeface="Nunito Sans"/>
                <a:ea typeface="Nunito Sans"/>
                <a:cs typeface="Nunito Sans"/>
                <a:sym typeface="Nunito Sans"/>
              </a:rPr>
              <a:t>WHAT YOU GET</a:t>
            </a:r>
            <a:endParaRPr sz="900">
              <a:solidFill>
                <a:schemeClr val="dk1"/>
              </a:solidFill>
              <a:latin typeface="Calibri"/>
              <a:ea typeface="Calibri"/>
              <a:cs typeface="Calibri"/>
              <a:sym typeface="Calibri"/>
            </a:endParaRPr>
          </a:p>
        </p:txBody>
      </p:sp>
      <p:cxnSp>
        <p:nvCxnSpPr>
          <p:cNvPr id="54" name="Google Shape;54;p1"/>
          <p:cNvCxnSpPr/>
          <p:nvPr/>
        </p:nvCxnSpPr>
        <p:spPr>
          <a:xfrm>
            <a:off x="2020824" y="7534656"/>
            <a:ext cx="5248656" cy="0"/>
          </a:xfrm>
          <a:prstGeom prst="straightConnector1">
            <a:avLst/>
          </a:prstGeom>
          <a:noFill/>
          <a:ln cap="flat" cmpd="sng" w="9525">
            <a:solidFill>
              <a:srgbClr val="C9D6E4"/>
            </a:solidFill>
            <a:prstDash val="solid"/>
            <a:round/>
            <a:headEnd len="sm" w="sm" type="none"/>
            <a:tailEnd len="sm" w="sm" type="none"/>
          </a:ln>
        </p:spPr>
      </p:cxnSp>
      <p:sp>
        <p:nvSpPr>
          <p:cNvPr id="55" name="Google Shape;55;p1"/>
          <p:cNvSpPr/>
          <p:nvPr/>
        </p:nvSpPr>
        <p:spPr>
          <a:xfrm>
            <a:off x="502920" y="7717536"/>
            <a:ext cx="6766560" cy="1298448"/>
          </a:xfrm>
          <a:prstGeom prst="rect">
            <a:avLst/>
          </a:prstGeom>
          <a:solidFill>
            <a:srgbClr val="1B2D45"/>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56" name="Google Shape;56;p1"/>
          <p:cNvSpPr/>
          <p:nvPr/>
        </p:nvSpPr>
        <p:spPr>
          <a:xfrm>
            <a:off x="722376" y="7831328"/>
            <a:ext cx="1417320" cy="146304"/>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B07D2A"/>
              </a:buClr>
              <a:buSzPts val="900"/>
              <a:buFont typeface="Nunito Sans"/>
              <a:buNone/>
            </a:pPr>
            <a:r>
              <a:rPr b="1" lang="en-US" sz="900">
                <a:solidFill>
                  <a:srgbClr val="B07D2A"/>
                </a:solidFill>
                <a:latin typeface="Nunito Sans"/>
                <a:ea typeface="Nunito Sans"/>
                <a:cs typeface="Nunito Sans"/>
                <a:sym typeface="Nunito Sans"/>
              </a:rPr>
              <a:t>● </a:t>
            </a:r>
            <a:r>
              <a:rPr b="1" lang="en-US" sz="1000">
                <a:solidFill>
                  <a:srgbClr val="B07D2A"/>
                </a:solidFill>
                <a:latin typeface="Nunito Sans"/>
                <a:ea typeface="Nunito Sans"/>
                <a:cs typeface="Nunito Sans"/>
                <a:sym typeface="Nunito Sans"/>
              </a:rPr>
              <a:t>SPEED</a:t>
            </a:r>
            <a:endParaRPr b="1" sz="900">
              <a:solidFill>
                <a:schemeClr val="dk1"/>
              </a:solidFill>
              <a:latin typeface="Calibri"/>
              <a:ea typeface="Calibri"/>
              <a:cs typeface="Calibri"/>
              <a:sym typeface="Calibri"/>
            </a:endParaRPr>
          </a:p>
        </p:txBody>
      </p:sp>
      <p:sp>
        <p:nvSpPr>
          <p:cNvPr id="57" name="Google Shape;57;p1"/>
          <p:cNvSpPr/>
          <p:nvPr/>
        </p:nvSpPr>
        <p:spPr>
          <a:xfrm>
            <a:off x="722376" y="8046720"/>
            <a:ext cx="1417320" cy="23774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1250"/>
              <a:buFont typeface="Nunito Sans ExtraBold"/>
              <a:buNone/>
            </a:pPr>
            <a:r>
              <a:rPr lang="en-US" sz="1200">
                <a:solidFill>
                  <a:srgbClr val="FFFFFF"/>
                </a:solidFill>
                <a:latin typeface="Nunito Sans ExtraBold"/>
                <a:ea typeface="Nunito Sans ExtraBold"/>
                <a:cs typeface="Nunito Sans ExtraBold"/>
                <a:sym typeface="Nunito Sans ExtraBold"/>
              </a:rPr>
              <a:t>Weeks, Not Years</a:t>
            </a:r>
            <a:endParaRPr b="1" sz="1200">
              <a:solidFill>
                <a:schemeClr val="dk1"/>
              </a:solidFill>
              <a:latin typeface="Calibri"/>
              <a:ea typeface="Calibri"/>
              <a:cs typeface="Calibri"/>
              <a:sym typeface="Calibri"/>
            </a:endParaRPr>
          </a:p>
        </p:txBody>
      </p:sp>
      <p:sp>
        <p:nvSpPr>
          <p:cNvPr id="58" name="Google Shape;58;p1"/>
          <p:cNvSpPr/>
          <p:nvPr/>
        </p:nvSpPr>
        <p:spPr>
          <a:xfrm>
            <a:off x="722376" y="8321040"/>
            <a:ext cx="1417320" cy="603504"/>
          </a:xfrm>
          <a:prstGeom prst="rect">
            <a:avLst/>
          </a:prstGeom>
          <a:noFill/>
          <a:ln>
            <a:noFill/>
          </a:ln>
        </p:spPr>
        <p:txBody>
          <a:bodyPr anchorCtr="0" anchor="t" bIns="0" lIns="0" spcFirstLastPara="1" rIns="0" wrap="square" tIns="0">
            <a:noAutofit/>
          </a:bodyPr>
          <a:lstStyle/>
          <a:p>
            <a:pPr indent="0" lvl="0" marL="0" marR="0" rtl="0" algn="l">
              <a:lnSpc>
                <a:spcPct val="125000"/>
              </a:lnSpc>
              <a:spcBef>
                <a:spcPts val="0"/>
              </a:spcBef>
              <a:spcAft>
                <a:spcPts val="0"/>
              </a:spcAft>
              <a:buClr>
                <a:srgbClr val="B9C6D4"/>
              </a:buClr>
              <a:buSzPts val="800"/>
              <a:buFont typeface="Nunito Sans"/>
              <a:buNone/>
            </a:pPr>
            <a:r>
              <a:rPr lang="en-US" sz="950">
                <a:solidFill>
                  <a:srgbClr val="B9C6D4"/>
                </a:solidFill>
                <a:latin typeface="Nunito Sans"/>
                <a:ea typeface="Nunito Sans"/>
                <a:cs typeface="Nunito Sans"/>
                <a:sym typeface="Nunito Sans"/>
              </a:rPr>
              <a:t>First value in 4 to 6 weeks, not a long build.</a:t>
            </a:r>
            <a:endParaRPr sz="950">
              <a:solidFill>
                <a:schemeClr val="dk1"/>
              </a:solidFill>
              <a:latin typeface="Calibri"/>
              <a:ea typeface="Calibri"/>
              <a:cs typeface="Calibri"/>
              <a:sym typeface="Calibri"/>
            </a:endParaRPr>
          </a:p>
        </p:txBody>
      </p:sp>
      <p:sp>
        <p:nvSpPr>
          <p:cNvPr id="59" name="Google Shape;59;p1"/>
          <p:cNvSpPr/>
          <p:nvPr/>
        </p:nvSpPr>
        <p:spPr>
          <a:xfrm>
            <a:off x="2414016" y="7831328"/>
            <a:ext cx="1417320" cy="146304"/>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B07D2A"/>
              </a:buClr>
              <a:buSzPts val="900"/>
              <a:buFont typeface="Nunito Sans"/>
              <a:buNone/>
            </a:pPr>
            <a:r>
              <a:rPr lang="en-US" sz="900">
                <a:solidFill>
                  <a:srgbClr val="B07D2A"/>
                </a:solidFill>
                <a:latin typeface="Nunito Sans"/>
                <a:ea typeface="Nunito Sans"/>
                <a:cs typeface="Nunito Sans"/>
                <a:sym typeface="Nunito Sans"/>
              </a:rPr>
              <a:t>● </a:t>
            </a:r>
            <a:r>
              <a:rPr b="1" lang="en-US" sz="1000">
                <a:solidFill>
                  <a:srgbClr val="B07D2A"/>
                </a:solidFill>
                <a:latin typeface="Nunito Sans"/>
                <a:ea typeface="Nunito Sans"/>
                <a:cs typeface="Nunito Sans"/>
                <a:sym typeface="Nunito Sans"/>
              </a:rPr>
              <a:t>PROOF</a:t>
            </a:r>
            <a:endParaRPr sz="900">
              <a:solidFill>
                <a:schemeClr val="dk1"/>
              </a:solidFill>
              <a:latin typeface="Calibri"/>
              <a:ea typeface="Calibri"/>
              <a:cs typeface="Calibri"/>
              <a:sym typeface="Calibri"/>
            </a:endParaRPr>
          </a:p>
        </p:txBody>
      </p:sp>
      <p:sp>
        <p:nvSpPr>
          <p:cNvPr id="60" name="Google Shape;60;p1"/>
          <p:cNvSpPr/>
          <p:nvPr/>
        </p:nvSpPr>
        <p:spPr>
          <a:xfrm>
            <a:off x="2414016" y="8046720"/>
            <a:ext cx="1417320" cy="23774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1250"/>
              <a:buFont typeface="Nunito Sans ExtraBold"/>
              <a:buNone/>
            </a:pPr>
            <a:r>
              <a:rPr lang="en-US" sz="1200">
                <a:solidFill>
                  <a:srgbClr val="FFFFFF"/>
                </a:solidFill>
                <a:latin typeface="Nunito Sans ExtraBold"/>
                <a:ea typeface="Nunito Sans ExtraBold"/>
                <a:cs typeface="Nunito Sans ExtraBold"/>
                <a:sym typeface="Nunito Sans ExtraBold"/>
              </a:rPr>
              <a:t>Measured in Care</a:t>
            </a:r>
            <a:endParaRPr b="1" sz="1200">
              <a:solidFill>
                <a:schemeClr val="dk1"/>
              </a:solidFill>
              <a:latin typeface="Calibri"/>
              <a:ea typeface="Calibri"/>
              <a:cs typeface="Calibri"/>
              <a:sym typeface="Calibri"/>
            </a:endParaRPr>
          </a:p>
        </p:txBody>
      </p:sp>
      <p:sp>
        <p:nvSpPr>
          <p:cNvPr id="61" name="Google Shape;61;p1"/>
          <p:cNvSpPr/>
          <p:nvPr/>
        </p:nvSpPr>
        <p:spPr>
          <a:xfrm>
            <a:off x="2414016" y="8321040"/>
            <a:ext cx="1417320" cy="603504"/>
          </a:xfrm>
          <a:prstGeom prst="rect">
            <a:avLst/>
          </a:prstGeom>
          <a:noFill/>
          <a:ln>
            <a:noFill/>
          </a:ln>
        </p:spPr>
        <p:txBody>
          <a:bodyPr anchorCtr="0" anchor="t" bIns="0" lIns="0" spcFirstLastPara="1" rIns="0" wrap="square" tIns="0">
            <a:noAutofit/>
          </a:bodyPr>
          <a:lstStyle/>
          <a:p>
            <a:pPr indent="0" lvl="0" marL="0" marR="0" rtl="0" algn="l">
              <a:lnSpc>
                <a:spcPct val="125000"/>
              </a:lnSpc>
              <a:spcBef>
                <a:spcPts val="0"/>
              </a:spcBef>
              <a:spcAft>
                <a:spcPts val="0"/>
              </a:spcAft>
              <a:buClr>
                <a:srgbClr val="B9C6D4"/>
              </a:buClr>
              <a:buSzPts val="800"/>
              <a:buFont typeface="Nunito Sans"/>
              <a:buNone/>
            </a:pPr>
            <a:r>
              <a:rPr lang="en-US" sz="950">
                <a:solidFill>
                  <a:srgbClr val="B9C6D4"/>
                </a:solidFill>
                <a:latin typeface="Nunito Sans"/>
                <a:ea typeface="Nunito Sans"/>
                <a:cs typeface="Nunito Sans"/>
                <a:sym typeface="Nunito Sans"/>
              </a:rPr>
              <a:t>Filled schedules, active referrers, clinicians hired.</a:t>
            </a:r>
            <a:endParaRPr sz="950">
              <a:solidFill>
                <a:schemeClr val="dk1"/>
              </a:solidFill>
              <a:latin typeface="Calibri"/>
              <a:ea typeface="Calibri"/>
              <a:cs typeface="Calibri"/>
              <a:sym typeface="Calibri"/>
            </a:endParaRPr>
          </a:p>
        </p:txBody>
      </p:sp>
      <p:sp>
        <p:nvSpPr>
          <p:cNvPr id="62" name="Google Shape;62;p1"/>
          <p:cNvSpPr/>
          <p:nvPr/>
        </p:nvSpPr>
        <p:spPr>
          <a:xfrm>
            <a:off x="4105656" y="7831328"/>
            <a:ext cx="1417320" cy="146304"/>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B07D2A"/>
              </a:buClr>
              <a:buSzPts val="900"/>
              <a:buFont typeface="Nunito Sans"/>
              <a:buNone/>
            </a:pPr>
            <a:r>
              <a:rPr lang="en-US" sz="900">
                <a:solidFill>
                  <a:srgbClr val="B07D2A"/>
                </a:solidFill>
                <a:latin typeface="Nunito Sans"/>
                <a:ea typeface="Nunito Sans"/>
                <a:cs typeface="Nunito Sans"/>
                <a:sym typeface="Nunito Sans"/>
              </a:rPr>
              <a:t>● </a:t>
            </a:r>
            <a:r>
              <a:rPr b="1" lang="en-US" sz="1000">
                <a:solidFill>
                  <a:srgbClr val="B07D2A"/>
                </a:solidFill>
                <a:latin typeface="Nunito Sans"/>
                <a:ea typeface="Nunito Sans"/>
                <a:cs typeface="Nunito Sans"/>
                <a:sym typeface="Nunito Sans"/>
              </a:rPr>
              <a:t>RANGE</a:t>
            </a:r>
            <a:endParaRPr sz="900">
              <a:solidFill>
                <a:schemeClr val="dk1"/>
              </a:solidFill>
              <a:latin typeface="Calibri"/>
              <a:ea typeface="Calibri"/>
              <a:cs typeface="Calibri"/>
              <a:sym typeface="Calibri"/>
            </a:endParaRPr>
          </a:p>
        </p:txBody>
      </p:sp>
      <p:sp>
        <p:nvSpPr>
          <p:cNvPr id="63" name="Google Shape;63;p1"/>
          <p:cNvSpPr/>
          <p:nvPr/>
        </p:nvSpPr>
        <p:spPr>
          <a:xfrm>
            <a:off x="4105656" y="8046720"/>
            <a:ext cx="1417320" cy="23774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1250"/>
              <a:buFont typeface="Nunito Sans ExtraBold"/>
              <a:buNone/>
            </a:pPr>
            <a:r>
              <a:rPr lang="en-US" sz="1200">
                <a:solidFill>
                  <a:srgbClr val="FFFFFF"/>
                </a:solidFill>
                <a:latin typeface="Nunito Sans ExtraBold"/>
                <a:ea typeface="Nunito Sans ExtraBold"/>
                <a:cs typeface="Nunito Sans ExtraBold"/>
                <a:sym typeface="Nunito Sans ExtraBold"/>
              </a:rPr>
              <a:t>One or All Three</a:t>
            </a:r>
            <a:endParaRPr b="1" sz="1200">
              <a:solidFill>
                <a:schemeClr val="dk1"/>
              </a:solidFill>
              <a:latin typeface="Calibri"/>
              <a:ea typeface="Calibri"/>
              <a:cs typeface="Calibri"/>
              <a:sym typeface="Calibri"/>
            </a:endParaRPr>
          </a:p>
        </p:txBody>
      </p:sp>
      <p:sp>
        <p:nvSpPr>
          <p:cNvPr id="64" name="Google Shape;64;p1"/>
          <p:cNvSpPr/>
          <p:nvPr/>
        </p:nvSpPr>
        <p:spPr>
          <a:xfrm>
            <a:off x="4105656" y="8321040"/>
            <a:ext cx="1417320" cy="603504"/>
          </a:xfrm>
          <a:prstGeom prst="rect">
            <a:avLst/>
          </a:prstGeom>
          <a:noFill/>
          <a:ln>
            <a:noFill/>
          </a:ln>
        </p:spPr>
        <p:txBody>
          <a:bodyPr anchorCtr="0" anchor="t" bIns="0" lIns="0" spcFirstLastPara="1" rIns="0" wrap="square" tIns="0">
            <a:noAutofit/>
          </a:bodyPr>
          <a:lstStyle/>
          <a:p>
            <a:pPr indent="0" lvl="0" marL="0" marR="0" rtl="0" algn="l">
              <a:lnSpc>
                <a:spcPct val="125000"/>
              </a:lnSpc>
              <a:spcBef>
                <a:spcPts val="0"/>
              </a:spcBef>
              <a:spcAft>
                <a:spcPts val="0"/>
              </a:spcAft>
              <a:buClr>
                <a:srgbClr val="B9C6D4"/>
              </a:buClr>
              <a:buSzPts val="800"/>
              <a:buFont typeface="Nunito Sans"/>
              <a:buNone/>
            </a:pPr>
            <a:r>
              <a:rPr lang="en-US" sz="950">
                <a:solidFill>
                  <a:srgbClr val="B9C6D4"/>
                </a:solidFill>
                <a:latin typeface="Nunito Sans"/>
                <a:ea typeface="Nunito Sans"/>
                <a:cs typeface="Nunito Sans"/>
                <a:sym typeface="Nunito Sans"/>
              </a:rPr>
              <a:t>Each service stands alone; together they compound.</a:t>
            </a:r>
            <a:endParaRPr sz="950">
              <a:solidFill>
                <a:schemeClr val="dk1"/>
              </a:solidFill>
              <a:latin typeface="Calibri"/>
              <a:ea typeface="Calibri"/>
              <a:cs typeface="Calibri"/>
              <a:sym typeface="Calibri"/>
            </a:endParaRPr>
          </a:p>
        </p:txBody>
      </p:sp>
      <p:sp>
        <p:nvSpPr>
          <p:cNvPr id="65" name="Google Shape;65;p1"/>
          <p:cNvSpPr/>
          <p:nvPr/>
        </p:nvSpPr>
        <p:spPr>
          <a:xfrm>
            <a:off x="5797296" y="7831328"/>
            <a:ext cx="1417320" cy="146304"/>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B07D2A"/>
              </a:buClr>
              <a:buSzPts val="900"/>
              <a:buFont typeface="Nunito Sans"/>
              <a:buNone/>
            </a:pPr>
            <a:r>
              <a:rPr lang="en-US" sz="900">
                <a:solidFill>
                  <a:srgbClr val="B07D2A"/>
                </a:solidFill>
                <a:latin typeface="Nunito Sans"/>
                <a:ea typeface="Nunito Sans"/>
                <a:cs typeface="Nunito Sans"/>
                <a:sym typeface="Nunito Sans"/>
              </a:rPr>
              <a:t>● </a:t>
            </a:r>
            <a:r>
              <a:rPr b="1" lang="en-US" sz="1000">
                <a:solidFill>
                  <a:srgbClr val="B07D2A"/>
                </a:solidFill>
                <a:latin typeface="Nunito Sans"/>
                <a:ea typeface="Nunito Sans"/>
                <a:cs typeface="Nunito Sans"/>
                <a:sym typeface="Nunito Sans"/>
              </a:rPr>
              <a:t>FIT</a:t>
            </a:r>
            <a:endParaRPr sz="900">
              <a:solidFill>
                <a:schemeClr val="dk1"/>
              </a:solidFill>
              <a:latin typeface="Calibri"/>
              <a:ea typeface="Calibri"/>
              <a:cs typeface="Calibri"/>
              <a:sym typeface="Calibri"/>
            </a:endParaRPr>
          </a:p>
        </p:txBody>
      </p:sp>
      <p:sp>
        <p:nvSpPr>
          <p:cNvPr id="66" name="Google Shape;66;p1"/>
          <p:cNvSpPr/>
          <p:nvPr/>
        </p:nvSpPr>
        <p:spPr>
          <a:xfrm>
            <a:off x="5797296" y="8046720"/>
            <a:ext cx="1417320" cy="23774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1250"/>
              <a:buFont typeface="Nunito Sans ExtraBold"/>
              <a:buNone/>
            </a:pPr>
            <a:r>
              <a:rPr lang="en-US" sz="1200">
                <a:solidFill>
                  <a:srgbClr val="FFFFFF"/>
                </a:solidFill>
                <a:latin typeface="Nunito Sans ExtraBold"/>
                <a:ea typeface="Nunito Sans ExtraBold"/>
                <a:cs typeface="Nunito Sans ExtraBold"/>
                <a:sym typeface="Nunito Sans ExtraBold"/>
              </a:rPr>
              <a:t>Yours to Keep</a:t>
            </a:r>
            <a:endParaRPr b="1" sz="1200">
              <a:solidFill>
                <a:schemeClr val="dk1"/>
              </a:solidFill>
              <a:latin typeface="Calibri"/>
              <a:ea typeface="Calibri"/>
              <a:cs typeface="Calibri"/>
              <a:sym typeface="Calibri"/>
            </a:endParaRPr>
          </a:p>
        </p:txBody>
      </p:sp>
      <p:sp>
        <p:nvSpPr>
          <p:cNvPr id="67" name="Google Shape;67;p1"/>
          <p:cNvSpPr/>
          <p:nvPr/>
        </p:nvSpPr>
        <p:spPr>
          <a:xfrm>
            <a:off x="5797296" y="8321040"/>
            <a:ext cx="1417320" cy="603504"/>
          </a:xfrm>
          <a:prstGeom prst="rect">
            <a:avLst/>
          </a:prstGeom>
          <a:noFill/>
          <a:ln>
            <a:noFill/>
          </a:ln>
        </p:spPr>
        <p:txBody>
          <a:bodyPr anchorCtr="0" anchor="t" bIns="0" lIns="0" spcFirstLastPara="1" rIns="0" wrap="square" tIns="0">
            <a:noAutofit/>
          </a:bodyPr>
          <a:lstStyle/>
          <a:p>
            <a:pPr indent="0" lvl="0" marL="0" marR="0" rtl="0" algn="l">
              <a:lnSpc>
                <a:spcPct val="125000"/>
              </a:lnSpc>
              <a:spcBef>
                <a:spcPts val="0"/>
              </a:spcBef>
              <a:spcAft>
                <a:spcPts val="0"/>
              </a:spcAft>
              <a:buClr>
                <a:srgbClr val="B9C6D4"/>
              </a:buClr>
              <a:buSzPts val="800"/>
              <a:buFont typeface="Nunito Sans"/>
              <a:buNone/>
            </a:pPr>
            <a:r>
              <a:rPr lang="en-US" sz="950">
                <a:solidFill>
                  <a:srgbClr val="B9C6D4"/>
                </a:solidFill>
                <a:latin typeface="Nunito Sans"/>
                <a:ea typeface="Nunito Sans"/>
                <a:cs typeface="Nunito Sans"/>
                <a:sym typeface="Nunito Sans"/>
              </a:rPr>
              <a:t>The experience and playbooks stay yours.</a:t>
            </a:r>
            <a:endParaRPr sz="950">
              <a:solidFill>
                <a:schemeClr val="dk1"/>
              </a:solidFill>
              <a:latin typeface="Calibri"/>
              <a:ea typeface="Calibri"/>
              <a:cs typeface="Calibri"/>
              <a:sym typeface="Calibri"/>
            </a:endParaRPr>
          </a:p>
        </p:txBody>
      </p:sp>
      <p:sp>
        <p:nvSpPr>
          <p:cNvPr id="68" name="Google Shape;68;p1"/>
          <p:cNvSpPr/>
          <p:nvPr/>
        </p:nvSpPr>
        <p:spPr>
          <a:xfrm>
            <a:off x="502920" y="9162288"/>
            <a:ext cx="36576" cy="475488"/>
          </a:xfrm>
          <a:prstGeom prst="rect">
            <a:avLst/>
          </a:prstGeom>
          <a:solidFill>
            <a:srgbClr val="B07D2A"/>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69" name="Google Shape;69;p1"/>
          <p:cNvSpPr/>
          <p:nvPr/>
        </p:nvSpPr>
        <p:spPr>
          <a:xfrm>
            <a:off x="685800" y="9125712"/>
            <a:ext cx="6583680" cy="548640"/>
          </a:xfrm>
          <a:prstGeom prst="rect">
            <a:avLst/>
          </a:prstGeom>
          <a:noFill/>
          <a:ln>
            <a:noFill/>
          </a:ln>
        </p:spPr>
        <p:txBody>
          <a:bodyPr anchorCtr="0" anchor="ctr" bIns="0" lIns="0" spcFirstLastPara="1" rIns="0" wrap="square" tIns="0">
            <a:noAutofit/>
          </a:bodyPr>
          <a:lstStyle/>
          <a:p>
            <a:pPr indent="0" lvl="0" marL="0" marR="0" rtl="0" algn="l">
              <a:lnSpc>
                <a:spcPct val="130000"/>
              </a:lnSpc>
              <a:spcBef>
                <a:spcPts val="0"/>
              </a:spcBef>
              <a:spcAft>
                <a:spcPts val="0"/>
              </a:spcAft>
              <a:buClr>
                <a:srgbClr val="445A6E"/>
              </a:buClr>
              <a:buSzPts val="1000"/>
              <a:buFont typeface="Nunito Sans"/>
              <a:buNone/>
            </a:pPr>
            <a:r>
              <a:rPr i="1" lang="en-US" sz="1000">
                <a:solidFill>
                  <a:srgbClr val="445A6E"/>
                </a:solidFill>
                <a:latin typeface="Nunito Sans"/>
                <a:ea typeface="Nunito Sans"/>
                <a:cs typeface="Nunito Sans"/>
                <a:sym typeface="Nunito Sans"/>
              </a:rPr>
              <a:t>Every behavioral health organization wants to grow access. The advantage goes to those who connect recruiting, marketing, and referrals into one engine, and </a:t>
            </a:r>
            <a:r>
              <a:rPr b="1" i="1" lang="en-US" sz="1000">
                <a:solidFill>
                  <a:srgbClr val="445A6E"/>
                </a:solidFill>
                <a:latin typeface="Nunito Sans"/>
                <a:ea typeface="Nunito Sans"/>
                <a:cs typeface="Nunito Sans"/>
                <a:sym typeface="Nunito Sans"/>
              </a:rPr>
              <a:t>turn access into sustainable outcomes for the community.</a:t>
            </a:r>
            <a:endParaRPr sz="1000">
              <a:solidFill>
                <a:schemeClr val="dk1"/>
              </a:solidFill>
              <a:latin typeface="Calibri"/>
              <a:ea typeface="Calibri"/>
              <a:cs typeface="Calibri"/>
              <a:sym typeface="Calibri"/>
            </a:endParaRPr>
          </a:p>
        </p:txBody>
      </p:sp>
      <p:cxnSp>
        <p:nvCxnSpPr>
          <p:cNvPr id="70" name="Google Shape;70;p1"/>
          <p:cNvCxnSpPr/>
          <p:nvPr/>
        </p:nvCxnSpPr>
        <p:spPr>
          <a:xfrm>
            <a:off x="502920" y="9747504"/>
            <a:ext cx="6766560" cy="0"/>
          </a:xfrm>
          <a:prstGeom prst="straightConnector1">
            <a:avLst/>
          </a:prstGeom>
          <a:noFill/>
          <a:ln cap="flat" cmpd="sng" w="9525">
            <a:solidFill>
              <a:srgbClr val="C9D6E4"/>
            </a:solidFill>
            <a:prstDash val="solid"/>
            <a:round/>
            <a:headEnd len="sm" w="sm" type="none"/>
            <a:tailEnd len="sm" w="sm" type="none"/>
          </a:ln>
        </p:spPr>
      </p:cxnSp>
      <p:sp>
        <p:nvSpPr>
          <p:cNvPr id="71" name="Google Shape;71;p1"/>
          <p:cNvSpPr/>
          <p:nvPr/>
        </p:nvSpPr>
        <p:spPr>
          <a:xfrm>
            <a:off x="502920" y="9802368"/>
            <a:ext cx="4206240" cy="164592"/>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7A8FA3"/>
              </a:buClr>
              <a:buSzPts val="800"/>
              <a:buFont typeface="Nunito Sans"/>
              <a:buNone/>
            </a:pPr>
            <a:r>
              <a:rPr b="1" lang="en-US" sz="800">
                <a:solidFill>
                  <a:srgbClr val="7A8FA3"/>
                </a:solidFill>
                <a:latin typeface="Nunito Sans"/>
                <a:ea typeface="Nunito Sans"/>
                <a:cs typeface="Nunito Sans"/>
                <a:sym typeface="Nunito Sans"/>
              </a:rPr>
              <a:t>BEHAVIORAL HEALTH · GROWTH SERVICES</a:t>
            </a:r>
            <a:endParaRPr sz="800">
              <a:solidFill>
                <a:schemeClr val="dk1"/>
              </a:solidFill>
              <a:latin typeface="Calibri"/>
              <a:ea typeface="Calibri"/>
              <a:cs typeface="Calibri"/>
              <a:sym typeface="Calibri"/>
            </a:endParaRPr>
          </a:p>
        </p:txBody>
      </p:sp>
      <p:sp>
        <p:nvSpPr>
          <p:cNvPr id="72" name="Google Shape;72;p1"/>
          <p:cNvSpPr/>
          <p:nvPr/>
        </p:nvSpPr>
        <p:spPr>
          <a:xfrm>
            <a:off x="5623560" y="9802368"/>
            <a:ext cx="1645920" cy="164592"/>
          </a:xfrm>
          <a:prstGeom prst="rect">
            <a:avLst/>
          </a:prstGeom>
          <a:noFill/>
          <a:ln>
            <a:noFill/>
          </a:ln>
        </p:spPr>
        <p:txBody>
          <a:bodyPr anchorCtr="0" anchor="ctr" bIns="0" lIns="0" spcFirstLastPara="1" rIns="0" wrap="square" tIns="0">
            <a:noAutofit/>
          </a:bodyPr>
          <a:lstStyle/>
          <a:p>
            <a:pPr indent="0" lvl="0" marL="0" marR="0" rtl="0" algn="r">
              <a:spcBef>
                <a:spcPts val="0"/>
              </a:spcBef>
              <a:spcAft>
                <a:spcPts val="0"/>
              </a:spcAft>
              <a:buClr>
                <a:srgbClr val="7A8FA3"/>
              </a:buClr>
              <a:buSzPts val="800"/>
              <a:buFont typeface="Nunito Sans"/>
              <a:buNone/>
            </a:pPr>
            <a:r>
              <a:rPr b="1" lang="en-US" sz="800">
                <a:solidFill>
                  <a:srgbClr val="7A8FA3"/>
                </a:solidFill>
                <a:latin typeface="Nunito Sans"/>
                <a:ea typeface="Nunito Sans"/>
                <a:cs typeface="Nunito Sans"/>
                <a:sym typeface="Nunito Sans"/>
              </a:rPr>
              <a:t>CONFIDENTIAL · 2026</a:t>
            </a:r>
            <a:endParaRPr sz="800">
              <a:solidFill>
                <a:schemeClr val="dk1"/>
              </a:solidFill>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2026-07-30T19:36:50Z</dcterms:created>
  <dc:creator>PptxGenJS</dc:creator>
</cp:coreProperties>
</file>