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6" r:id="rId2"/>
  </p:sldIdLst>
  <p:sldSz cx="7772400" cy="10058400"/>
  <p:notesSz cx="10058400" cy="7772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p:scale>
          <a:sx n="160" d="100"/>
          <a:sy n="160" d="100"/>
        </p:scale>
        <p:origin x="810"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3049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4F7FB"/>
        </a:solidFill>
        <a:effectLst/>
      </p:bgPr>
    </p:bg>
    <p:spTree>
      <p:nvGrpSpPr>
        <p:cNvPr id="1" name=""/>
        <p:cNvGrpSpPr/>
        <p:nvPr/>
      </p:nvGrpSpPr>
      <p:grpSpPr>
        <a:xfrm>
          <a:off x="0" y="0"/>
          <a:ext cx="0" cy="0"/>
          <a:chOff x="0" y="0"/>
          <a:chExt cx="0" cy="0"/>
        </a:xfrm>
      </p:grpSpPr>
      <p:sp>
        <p:nvSpPr>
          <p:cNvPr id="2" name="Text 0"/>
          <p:cNvSpPr/>
          <p:nvPr/>
        </p:nvSpPr>
        <p:spPr>
          <a:xfrm>
            <a:off x="512064" y="219456"/>
            <a:ext cx="5120640" cy="182880"/>
          </a:xfrm>
          <a:prstGeom prst="rect">
            <a:avLst/>
          </a:prstGeom>
          <a:noFill/>
          <a:ln/>
        </p:spPr>
        <p:txBody>
          <a:bodyPr wrap="square" lIns="0" tIns="0" rIns="0" bIns="0" rtlCol="0" anchor="ctr"/>
          <a:lstStyle/>
          <a:p>
            <a:pPr marL="0" indent="0" algn="l">
              <a:buNone/>
            </a:pPr>
            <a:r>
              <a:rPr lang="en-US" sz="800" b="1" kern="0" spc="100" dirty="0">
                <a:solidFill>
                  <a:srgbClr val="8496A8"/>
                </a:solidFill>
                <a:latin typeface="Nunito Sans" pitchFamily="34" charset="0"/>
                <a:ea typeface="Nunito Sans" pitchFamily="34" charset="-122"/>
                <a:cs typeface="Nunito Sans" pitchFamily="34" charset="-120"/>
              </a:rPr>
              <a:t>DATA TO INTELLIGENCE ADVISORY   ·   </a:t>
            </a:r>
            <a:r>
              <a:rPr lang="en-US" sz="800" b="1" kern="0" spc="100" dirty="0">
                <a:solidFill>
                  <a:srgbClr val="1E6FAD"/>
                </a:solidFill>
                <a:latin typeface="Nunito Sans" pitchFamily="34" charset="0"/>
                <a:ea typeface="Nunito Sans" pitchFamily="34" charset="-122"/>
                <a:cs typeface="Nunito Sans" pitchFamily="34" charset="-120"/>
              </a:rPr>
              <a:t>BUILT FOR PBM &amp; SPM</a:t>
            </a:r>
            <a:endParaRPr lang="en-US" sz="800" dirty="0"/>
          </a:p>
        </p:txBody>
      </p:sp>
      <p:sp>
        <p:nvSpPr>
          <p:cNvPr id="3" name="Text 1"/>
          <p:cNvSpPr/>
          <p:nvPr/>
        </p:nvSpPr>
        <p:spPr>
          <a:xfrm>
            <a:off x="5248656" y="219456"/>
            <a:ext cx="2011680" cy="182880"/>
          </a:xfrm>
          <a:prstGeom prst="rect">
            <a:avLst/>
          </a:prstGeom>
          <a:noFill/>
          <a:ln/>
        </p:spPr>
        <p:txBody>
          <a:bodyPr wrap="square" lIns="0" tIns="0" rIns="0" bIns="0" rtlCol="0" anchor="ctr"/>
          <a:lstStyle/>
          <a:p>
            <a:pPr marL="0" indent="0" algn="r">
              <a:buNone/>
            </a:pPr>
            <a:r>
              <a:rPr lang="en-US" sz="800" b="1" kern="0" spc="100" dirty="0">
                <a:solidFill>
                  <a:srgbClr val="9AA9B8"/>
                </a:solidFill>
                <a:latin typeface="Nunito Sans" pitchFamily="34" charset="0"/>
                <a:ea typeface="Nunito Sans" pitchFamily="34" charset="-122"/>
                <a:cs typeface="Nunito Sans" pitchFamily="34" charset="-120"/>
              </a:rPr>
              <a:t>CONFIDENTIAL · 2026</a:t>
            </a:r>
            <a:endParaRPr lang="en-US" sz="800" dirty="0"/>
          </a:p>
        </p:txBody>
      </p:sp>
      <p:sp>
        <p:nvSpPr>
          <p:cNvPr id="4" name="Shape 2"/>
          <p:cNvSpPr/>
          <p:nvPr/>
        </p:nvSpPr>
        <p:spPr>
          <a:xfrm>
            <a:off x="512064" y="502920"/>
            <a:ext cx="6748272" cy="10973"/>
          </a:xfrm>
          <a:prstGeom prst="rect">
            <a:avLst/>
          </a:prstGeom>
          <a:solidFill>
            <a:srgbClr val="D5DEE9"/>
          </a:solidFill>
          <a:ln/>
        </p:spPr>
        <p:txBody>
          <a:bodyPr/>
          <a:lstStyle/>
          <a:p>
            <a:endParaRPr lang="en-US"/>
          </a:p>
        </p:txBody>
      </p:sp>
      <p:sp>
        <p:nvSpPr>
          <p:cNvPr id="5" name="Text 3"/>
          <p:cNvSpPr/>
          <p:nvPr/>
        </p:nvSpPr>
        <p:spPr>
          <a:xfrm>
            <a:off x="512064" y="579600"/>
            <a:ext cx="6748272" cy="438912"/>
          </a:xfrm>
          <a:prstGeom prst="rect">
            <a:avLst/>
          </a:prstGeom>
          <a:noFill/>
          <a:ln/>
        </p:spPr>
        <p:txBody>
          <a:bodyPr wrap="square" lIns="0" tIns="0" rIns="0" bIns="0" rtlCol="0" anchor="ctr"/>
          <a:lstStyle/>
          <a:p>
            <a:pPr marL="0" indent="0" algn="l">
              <a:buNone/>
            </a:pPr>
            <a:r>
              <a:rPr lang="en-US" sz="2600" b="1" dirty="0">
                <a:solidFill>
                  <a:srgbClr val="1B2D45"/>
                </a:solidFill>
                <a:latin typeface="Nunito Sans" pitchFamily="34" charset="0"/>
                <a:ea typeface="Nunito Sans" pitchFamily="34" charset="-122"/>
                <a:cs typeface="Nunito Sans" pitchFamily="34" charset="-120"/>
              </a:rPr>
              <a:t>Automate the Work. </a:t>
            </a:r>
            <a:r>
              <a:rPr lang="en-US" sz="2600" b="1" dirty="0">
                <a:solidFill>
                  <a:srgbClr val="0A8B80"/>
                </a:solidFill>
                <a:latin typeface="Nunito Sans" pitchFamily="34" charset="0"/>
                <a:ea typeface="Nunito Sans" pitchFamily="34" charset="-122"/>
                <a:cs typeface="Nunito Sans" pitchFamily="34" charset="-120"/>
              </a:rPr>
              <a:t>Own the Intelligence.</a:t>
            </a:r>
            <a:endParaRPr lang="en-US" sz="2600" dirty="0"/>
          </a:p>
        </p:txBody>
      </p:sp>
      <p:sp>
        <p:nvSpPr>
          <p:cNvPr id="6" name="Text 4"/>
          <p:cNvSpPr/>
          <p:nvPr/>
        </p:nvSpPr>
        <p:spPr>
          <a:xfrm>
            <a:off x="512064" y="1052964"/>
            <a:ext cx="6675120" cy="1006884"/>
          </a:xfrm>
          <a:prstGeom prst="rect">
            <a:avLst/>
          </a:prstGeom>
          <a:noFill/>
          <a:ln/>
        </p:spPr>
        <p:txBody>
          <a:bodyPr wrap="square" lIns="0" tIns="0" rIns="0" bIns="0" rtlCol="0" anchor="t"/>
          <a:lstStyle/>
          <a:p>
            <a:pPr marL="0" indent="0" algn="l">
              <a:lnSpc>
                <a:spcPct val="135000"/>
              </a:lnSpc>
              <a:buNone/>
            </a:pPr>
            <a:r>
              <a:rPr lang="en-US" sz="950" dirty="0">
                <a:solidFill>
                  <a:srgbClr val="445A6E"/>
                </a:solidFill>
                <a:latin typeface="Nunito Sans" pitchFamily="34" charset="0"/>
                <a:ea typeface="Nunito Sans" pitchFamily="34" charset="-122"/>
                <a:cs typeface="Nunito Sans" pitchFamily="34" charset="-120"/>
              </a:rPr>
              <a:t>Pharmacy Benefit Management (PBM) and Specialty Pharmacy Management (SPM) organizations sit on some of the richest data in healthcare. Yet the work that touches it, from repricing claims files to reporting results, is still highly manual, and most of what the data could reveal goes untapped. The market now demands an efficient, automated system paired with the intelligence to answer the questions leadership actually asks: where are we making money, how is performance trending, and where can we comfortably take on more risk.</a:t>
            </a:r>
            <a:endParaRPr lang="en-US" sz="950" dirty="0"/>
          </a:p>
        </p:txBody>
      </p:sp>
      <p:sp>
        <p:nvSpPr>
          <p:cNvPr id="7" name="Text 5"/>
          <p:cNvSpPr/>
          <p:nvPr/>
        </p:nvSpPr>
        <p:spPr>
          <a:xfrm>
            <a:off x="512064" y="2120688"/>
            <a:ext cx="6748272" cy="384048"/>
          </a:xfrm>
          <a:prstGeom prst="rect">
            <a:avLst/>
          </a:prstGeom>
          <a:noFill/>
          <a:ln/>
        </p:spPr>
        <p:txBody>
          <a:bodyPr wrap="square" lIns="0" tIns="0" rIns="0" bIns="0" rtlCol="0" anchor="t"/>
          <a:lstStyle/>
          <a:p>
            <a:pPr marL="0" indent="0" algn="l">
              <a:lnSpc>
                <a:spcPct val="135000"/>
              </a:lnSpc>
              <a:buNone/>
            </a:pPr>
            <a:r>
              <a:rPr lang="en-US" sz="950" dirty="0">
                <a:solidFill>
                  <a:srgbClr val="445A6E"/>
                </a:solidFill>
                <a:latin typeface="Nunito Sans" pitchFamily="34" charset="0"/>
                <a:ea typeface="Nunito Sans" pitchFamily="34" charset="-122"/>
                <a:cs typeface="Nunito Sans" pitchFamily="34" charset="-120"/>
              </a:rPr>
              <a:t>We provide the engineering and subject-matter expertise to build this alongside your team: automating the manual work, layering on the intelligence to see and predict performance, and leaving you with an asset your organization owns.</a:t>
            </a:r>
            <a:endParaRPr lang="en-US" sz="950" dirty="0"/>
          </a:p>
        </p:txBody>
      </p:sp>
      <p:sp>
        <p:nvSpPr>
          <p:cNvPr id="8" name="Shape 6"/>
          <p:cNvSpPr/>
          <p:nvPr/>
        </p:nvSpPr>
        <p:spPr>
          <a:xfrm>
            <a:off x="512064" y="2615184"/>
            <a:ext cx="6748272" cy="1682496"/>
          </a:xfrm>
          <a:prstGeom prst="rect">
            <a:avLst/>
          </a:prstGeom>
          <a:solidFill>
            <a:srgbClr val="FFFFFF"/>
          </a:solidFill>
          <a:ln w="9525">
            <a:solidFill>
              <a:srgbClr val="E3EAF2"/>
            </a:solidFill>
            <a:prstDash val="solid"/>
          </a:ln>
        </p:spPr>
        <p:txBody>
          <a:bodyPr/>
          <a:lstStyle/>
          <a:p>
            <a:endParaRPr lang="en-US"/>
          </a:p>
        </p:txBody>
      </p:sp>
      <p:sp>
        <p:nvSpPr>
          <p:cNvPr id="9" name="Shape 7"/>
          <p:cNvSpPr/>
          <p:nvPr/>
        </p:nvSpPr>
        <p:spPr>
          <a:xfrm>
            <a:off x="512064" y="2615184"/>
            <a:ext cx="45720" cy="1682496"/>
          </a:xfrm>
          <a:prstGeom prst="rect">
            <a:avLst/>
          </a:prstGeom>
          <a:solidFill>
            <a:srgbClr val="1E6FAD"/>
          </a:solidFill>
          <a:ln/>
        </p:spPr>
        <p:txBody>
          <a:bodyPr/>
          <a:lstStyle/>
          <a:p>
            <a:endParaRPr lang="en-US"/>
          </a:p>
        </p:txBody>
      </p:sp>
      <p:sp>
        <p:nvSpPr>
          <p:cNvPr id="10" name="Text 8"/>
          <p:cNvSpPr/>
          <p:nvPr/>
        </p:nvSpPr>
        <p:spPr>
          <a:xfrm>
            <a:off x="731520" y="2698200"/>
            <a:ext cx="4206240" cy="201168"/>
          </a:xfrm>
          <a:prstGeom prst="rect">
            <a:avLst/>
          </a:prstGeom>
          <a:noFill/>
          <a:ln/>
        </p:spPr>
        <p:txBody>
          <a:bodyPr wrap="square" lIns="0" tIns="0" rIns="0" bIns="0" rtlCol="0" anchor="ctr"/>
          <a:lstStyle/>
          <a:p>
            <a:pPr marL="0" indent="0">
              <a:buNone/>
            </a:pPr>
            <a:r>
              <a:rPr lang="en-US" sz="1100" b="1" dirty="0">
                <a:solidFill>
                  <a:srgbClr val="1B2D45"/>
                </a:solidFill>
                <a:latin typeface="Nunito Sans" pitchFamily="34" charset="0"/>
                <a:ea typeface="Nunito Sans" pitchFamily="34" charset="-122"/>
                <a:cs typeface="Nunito Sans" pitchFamily="34" charset="-120"/>
              </a:rPr>
              <a:t>Where this fits and why now</a:t>
            </a:r>
            <a:endParaRPr lang="en-US" sz="1100" dirty="0"/>
          </a:p>
        </p:txBody>
      </p:sp>
      <p:sp>
        <p:nvSpPr>
          <p:cNvPr id="11" name="Text 9"/>
          <p:cNvSpPr/>
          <p:nvPr/>
        </p:nvSpPr>
        <p:spPr>
          <a:xfrm>
            <a:off x="731520" y="2951424"/>
            <a:ext cx="4370832" cy="475488"/>
          </a:xfrm>
          <a:prstGeom prst="rect">
            <a:avLst/>
          </a:prstGeom>
          <a:noFill/>
          <a:ln/>
        </p:spPr>
        <p:txBody>
          <a:bodyPr wrap="square" lIns="0" tIns="0" rIns="0" bIns="0" rtlCol="0" anchor="t"/>
          <a:lstStyle/>
          <a:p>
            <a:pPr marL="0" indent="0">
              <a:lnSpc>
                <a:spcPct val="130000"/>
              </a:lnSpc>
              <a:buNone/>
            </a:pPr>
            <a:r>
              <a:rPr lang="en-US" sz="830" dirty="0">
                <a:solidFill>
                  <a:srgbClr val="445A6E"/>
                </a:solidFill>
                <a:latin typeface="Nunito Sans" pitchFamily="34" charset="0"/>
                <a:ea typeface="Nunito Sans" pitchFamily="34" charset="-122"/>
                <a:cs typeface="Nunito Sans" pitchFamily="34" charset="-120"/>
              </a:rPr>
              <a:t>Legacy approaches to PBM and SPM data and analytics are being challenged by new technologies and competition. Prepackaged, all-in-one AI platforms are meeting resistance, and rightly so.</a:t>
            </a:r>
            <a:endParaRPr lang="en-US" sz="830" dirty="0"/>
          </a:p>
        </p:txBody>
      </p:sp>
      <p:sp>
        <p:nvSpPr>
          <p:cNvPr id="12" name="Text 10"/>
          <p:cNvSpPr/>
          <p:nvPr/>
        </p:nvSpPr>
        <p:spPr>
          <a:xfrm>
            <a:off x="731520" y="3529584"/>
            <a:ext cx="4370832" cy="676656"/>
          </a:xfrm>
          <a:prstGeom prst="rect">
            <a:avLst/>
          </a:prstGeom>
          <a:noFill/>
          <a:ln/>
        </p:spPr>
        <p:txBody>
          <a:bodyPr wrap="square" lIns="0" tIns="0" rIns="0" bIns="0" rtlCol="0" anchor="t"/>
          <a:lstStyle/>
          <a:p>
            <a:pPr marL="0" indent="0">
              <a:lnSpc>
                <a:spcPct val="130000"/>
              </a:lnSpc>
              <a:buNone/>
            </a:pPr>
            <a:r>
              <a:rPr lang="en-US" sz="830" dirty="0">
                <a:solidFill>
                  <a:srgbClr val="445A6E"/>
                </a:solidFill>
                <a:latin typeface="Nunito Sans" pitchFamily="34" charset="0"/>
                <a:ea typeface="Nunito Sans" pitchFamily="34" charset="-122"/>
                <a:cs typeface="Nunito Sans" pitchFamily="34" charset="-120"/>
              </a:rPr>
              <a:t>A lower-risk path pairs the engineering to automate the manual work with a modern intelligence infrastructure built on your data. Done well, it delivers more accurate answers, real ROI visibility, and a clear view of where more risk can be taken. You should own that asset, your intelligence, rather than renting a black box.</a:t>
            </a:r>
            <a:endParaRPr lang="en-US" sz="830" dirty="0"/>
          </a:p>
        </p:txBody>
      </p:sp>
      <p:sp>
        <p:nvSpPr>
          <p:cNvPr id="13" name="Shape 11"/>
          <p:cNvSpPr/>
          <p:nvPr/>
        </p:nvSpPr>
        <p:spPr>
          <a:xfrm>
            <a:off x="5266944" y="2779776"/>
            <a:ext cx="9144" cy="1353312"/>
          </a:xfrm>
          <a:prstGeom prst="rect">
            <a:avLst/>
          </a:prstGeom>
          <a:solidFill>
            <a:srgbClr val="D5DEE9"/>
          </a:solidFill>
          <a:ln/>
        </p:spPr>
        <p:txBody>
          <a:bodyPr/>
          <a:lstStyle/>
          <a:p>
            <a:endParaRPr lang="en-US"/>
          </a:p>
        </p:txBody>
      </p:sp>
      <p:sp>
        <p:nvSpPr>
          <p:cNvPr id="14" name="Text 12"/>
          <p:cNvSpPr/>
          <p:nvPr/>
        </p:nvSpPr>
        <p:spPr>
          <a:xfrm>
            <a:off x="5468112" y="2834640"/>
            <a:ext cx="1719072" cy="155448"/>
          </a:xfrm>
          <a:prstGeom prst="rect">
            <a:avLst/>
          </a:prstGeom>
          <a:noFill/>
          <a:ln/>
        </p:spPr>
        <p:txBody>
          <a:bodyPr wrap="square" lIns="0" tIns="0" rIns="0" bIns="0" rtlCol="0" anchor="ctr"/>
          <a:lstStyle/>
          <a:p>
            <a:pPr marL="0" indent="0">
              <a:buNone/>
            </a:pPr>
            <a:r>
              <a:rPr lang="en-US" sz="750" b="1" kern="0" spc="100" dirty="0">
                <a:solidFill>
                  <a:srgbClr val="8496A8"/>
                </a:solidFill>
                <a:latin typeface="Nunito Sans" pitchFamily="34" charset="0"/>
                <a:ea typeface="Nunito Sans" pitchFamily="34" charset="-122"/>
                <a:cs typeface="Nunito Sans" pitchFamily="34" charset="-120"/>
              </a:rPr>
              <a:t>U.S. DRUG SPEND · 2024</a:t>
            </a:r>
            <a:endParaRPr lang="en-US" sz="750" dirty="0"/>
          </a:p>
        </p:txBody>
      </p:sp>
      <p:sp>
        <p:nvSpPr>
          <p:cNvPr id="15" name="Text 13"/>
          <p:cNvSpPr/>
          <p:nvPr/>
        </p:nvSpPr>
        <p:spPr>
          <a:xfrm>
            <a:off x="5468112" y="3017520"/>
            <a:ext cx="1719072" cy="384048"/>
          </a:xfrm>
          <a:prstGeom prst="rect">
            <a:avLst/>
          </a:prstGeom>
          <a:noFill/>
          <a:ln/>
        </p:spPr>
        <p:txBody>
          <a:bodyPr wrap="square" lIns="0" tIns="0" rIns="0" bIns="0" rtlCol="0" anchor="ctr"/>
          <a:lstStyle/>
          <a:p>
            <a:pPr marL="0" indent="0">
              <a:buNone/>
            </a:pPr>
            <a:r>
              <a:rPr lang="en-US" sz="2400" b="1" dirty="0">
                <a:solidFill>
                  <a:srgbClr val="0A8B80"/>
                </a:solidFill>
                <a:latin typeface="Nunito Sans" pitchFamily="34" charset="0"/>
                <a:ea typeface="Nunito Sans" pitchFamily="34" charset="-122"/>
                <a:cs typeface="Nunito Sans" pitchFamily="34" charset="-120"/>
              </a:rPr>
              <a:t>$806B</a:t>
            </a:r>
            <a:endParaRPr lang="en-US" sz="2400" dirty="0"/>
          </a:p>
        </p:txBody>
      </p:sp>
      <p:sp>
        <p:nvSpPr>
          <p:cNvPr id="16" name="Text 14"/>
          <p:cNvSpPr/>
          <p:nvPr/>
        </p:nvSpPr>
        <p:spPr>
          <a:xfrm>
            <a:off x="5468112" y="3529584"/>
            <a:ext cx="1719072" cy="155448"/>
          </a:xfrm>
          <a:prstGeom prst="rect">
            <a:avLst/>
          </a:prstGeom>
          <a:noFill/>
          <a:ln/>
        </p:spPr>
        <p:txBody>
          <a:bodyPr wrap="square" lIns="0" tIns="0" rIns="0" bIns="0" rtlCol="0" anchor="ctr"/>
          <a:lstStyle/>
          <a:p>
            <a:pPr marL="0" indent="0">
              <a:buNone/>
            </a:pPr>
            <a:r>
              <a:rPr lang="en-US" sz="750" b="1" kern="0" spc="75" dirty="0">
                <a:solidFill>
                  <a:srgbClr val="8496A8"/>
                </a:solidFill>
                <a:latin typeface="Nunito Sans" pitchFamily="34" charset="0"/>
                <a:ea typeface="Nunito Sans" pitchFamily="34" charset="-122"/>
                <a:cs typeface="Nunito Sans" pitchFamily="34" charset="-120"/>
              </a:rPr>
              <a:t>SPECIALTY SHARE OF SPEND</a:t>
            </a:r>
            <a:endParaRPr lang="en-US" sz="750" dirty="0"/>
          </a:p>
        </p:txBody>
      </p:sp>
      <p:sp>
        <p:nvSpPr>
          <p:cNvPr id="17" name="Text 15"/>
          <p:cNvSpPr/>
          <p:nvPr/>
        </p:nvSpPr>
        <p:spPr>
          <a:xfrm>
            <a:off x="5468112" y="3694176"/>
            <a:ext cx="1719072" cy="384048"/>
          </a:xfrm>
          <a:prstGeom prst="rect">
            <a:avLst/>
          </a:prstGeom>
          <a:noFill/>
          <a:ln/>
        </p:spPr>
        <p:txBody>
          <a:bodyPr wrap="square" lIns="0" tIns="0" rIns="0" bIns="0" rtlCol="0" anchor="ctr"/>
          <a:lstStyle/>
          <a:p>
            <a:pPr marL="0" indent="0">
              <a:buNone/>
            </a:pPr>
            <a:r>
              <a:rPr lang="en-US" sz="2400" b="1" dirty="0">
                <a:solidFill>
                  <a:srgbClr val="1B2D45"/>
                </a:solidFill>
                <a:latin typeface="Nunito Sans" pitchFamily="34" charset="0"/>
                <a:ea typeface="Nunito Sans" pitchFamily="34" charset="-122"/>
                <a:cs typeface="Nunito Sans" pitchFamily="34" charset="-120"/>
              </a:rPr>
              <a:t>52%+</a:t>
            </a:r>
            <a:endParaRPr lang="en-US" sz="2400" dirty="0"/>
          </a:p>
        </p:txBody>
      </p:sp>
      <p:sp>
        <p:nvSpPr>
          <p:cNvPr id="18" name="Text 16"/>
          <p:cNvSpPr/>
          <p:nvPr/>
        </p:nvSpPr>
        <p:spPr>
          <a:xfrm>
            <a:off x="512064" y="4462272"/>
            <a:ext cx="2377440" cy="182880"/>
          </a:xfrm>
          <a:prstGeom prst="rect">
            <a:avLst/>
          </a:prstGeom>
          <a:noFill/>
          <a:ln/>
        </p:spPr>
        <p:txBody>
          <a:bodyPr wrap="square" lIns="0" tIns="0" rIns="0" bIns="0" rtlCol="0" anchor="ctr"/>
          <a:lstStyle/>
          <a:p>
            <a:pPr marL="0" indent="0">
              <a:buNone/>
            </a:pPr>
            <a:r>
              <a:rPr lang="en-US" sz="950" b="1" kern="0" spc="120" dirty="0">
                <a:solidFill>
                  <a:srgbClr val="1E6FAD"/>
                </a:solidFill>
                <a:latin typeface="Nunito Sans" pitchFamily="34" charset="0"/>
                <a:ea typeface="Nunito Sans" pitchFamily="34" charset="-122"/>
                <a:cs typeface="Nunito Sans" pitchFamily="34" charset="-120"/>
              </a:rPr>
              <a:t>WHAT THE PRACTICE DOES</a:t>
            </a:r>
            <a:endParaRPr lang="en-US" sz="950" dirty="0"/>
          </a:p>
        </p:txBody>
      </p:sp>
      <p:sp>
        <p:nvSpPr>
          <p:cNvPr id="19" name="Shape 17"/>
          <p:cNvSpPr/>
          <p:nvPr/>
        </p:nvSpPr>
        <p:spPr>
          <a:xfrm>
            <a:off x="2724912" y="4553712"/>
            <a:ext cx="4535424" cy="9144"/>
          </a:xfrm>
          <a:prstGeom prst="rect">
            <a:avLst/>
          </a:prstGeom>
          <a:solidFill>
            <a:srgbClr val="D5DEE9"/>
          </a:solidFill>
          <a:ln/>
        </p:spPr>
        <p:txBody>
          <a:bodyPr/>
          <a:lstStyle/>
          <a:p>
            <a:endParaRPr lang="en-US"/>
          </a:p>
        </p:txBody>
      </p:sp>
      <p:sp>
        <p:nvSpPr>
          <p:cNvPr id="20" name="Shape 18"/>
          <p:cNvSpPr/>
          <p:nvPr/>
        </p:nvSpPr>
        <p:spPr>
          <a:xfrm>
            <a:off x="512064" y="4764024"/>
            <a:ext cx="2127504" cy="2642616"/>
          </a:xfrm>
          <a:prstGeom prst="rect">
            <a:avLst/>
          </a:prstGeom>
          <a:solidFill>
            <a:srgbClr val="FFFFFF"/>
          </a:solidFill>
          <a:ln w="9525">
            <a:solidFill>
              <a:srgbClr val="E3EAF2"/>
            </a:solidFill>
            <a:prstDash val="solid"/>
          </a:ln>
        </p:spPr>
        <p:txBody>
          <a:bodyPr/>
          <a:lstStyle/>
          <a:p>
            <a:endParaRPr lang="en-US"/>
          </a:p>
        </p:txBody>
      </p:sp>
      <p:sp>
        <p:nvSpPr>
          <p:cNvPr id="21" name="Shape 19"/>
          <p:cNvSpPr/>
          <p:nvPr/>
        </p:nvSpPr>
        <p:spPr>
          <a:xfrm>
            <a:off x="512064" y="4718304"/>
            <a:ext cx="2127504" cy="50292"/>
          </a:xfrm>
          <a:prstGeom prst="rect">
            <a:avLst/>
          </a:prstGeom>
          <a:solidFill>
            <a:srgbClr val="0A8B80"/>
          </a:solidFill>
          <a:ln/>
        </p:spPr>
        <p:txBody>
          <a:bodyPr/>
          <a:lstStyle/>
          <a:p>
            <a:endParaRPr lang="en-US"/>
          </a:p>
        </p:txBody>
      </p:sp>
      <p:sp>
        <p:nvSpPr>
          <p:cNvPr id="22" name="Shape 20"/>
          <p:cNvSpPr/>
          <p:nvPr/>
        </p:nvSpPr>
        <p:spPr>
          <a:xfrm>
            <a:off x="512064" y="4768596"/>
            <a:ext cx="2127504" cy="731520"/>
          </a:xfrm>
          <a:prstGeom prst="rect">
            <a:avLst/>
          </a:prstGeom>
          <a:solidFill>
            <a:srgbClr val="E8F3FC"/>
          </a:solidFill>
          <a:ln/>
        </p:spPr>
        <p:txBody>
          <a:bodyPr/>
          <a:lstStyle/>
          <a:p>
            <a:endParaRPr lang="en-US"/>
          </a:p>
        </p:txBody>
      </p:sp>
      <p:sp>
        <p:nvSpPr>
          <p:cNvPr id="23" name="Text 21"/>
          <p:cNvSpPr/>
          <p:nvPr/>
        </p:nvSpPr>
        <p:spPr>
          <a:xfrm>
            <a:off x="658368" y="4846320"/>
            <a:ext cx="1834896" cy="146304"/>
          </a:xfrm>
          <a:prstGeom prst="rect">
            <a:avLst/>
          </a:prstGeom>
          <a:noFill/>
          <a:ln/>
        </p:spPr>
        <p:txBody>
          <a:bodyPr wrap="square" lIns="0" tIns="0" rIns="0" bIns="0" rtlCol="0" anchor="ctr"/>
          <a:lstStyle/>
          <a:p>
            <a:pPr marL="0" indent="0">
              <a:buNone/>
            </a:pPr>
            <a:r>
              <a:rPr lang="en-US" sz="750" b="1" kern="0" spc="100" dirty="0">
                <a:solidFill>
                  <a:srgbClr val="0A8B80"/>
                </a:solidFill>
                <a:latin typeface="Nunito Sans" pitchFamily="34" charset="0"/>
                <a:ea typeface="Nunito Sans" pitchFamily="34" charset="-122"/>
                <a:cs typeface="Nunito Sans" pitchFamily="34" charset="-120"/>
              </a:rPr>
              <a:t>DEFINE THE VALUE</a:t>
            </a:r>
            <a:endParaRPr lang="en-US" sz="750" dirty="0"/>
          </a:p>
        </p:txBody>
      </p:sp>
      <p:sp>
        <p:nvSpPr>
          <p:cNvPr id="24" name="Text 22"/>
          <p:cNvSpPr/>
          <p:nvPr/>
        </p:nvSpPr>
        <p:spPr>
          <a:xfrm>
            <a:off x="658368" y="5001768"/>
            <a:ext cx="1834896" cy="457200"/>
          </a:xfrm>
          <a:prstGeom prst="rect">
            <a:avLst/>
          </a:prstGeom>
          <a:noFill/>
          <a:ln/>
        </p:spPr>
        <p:txBody>
          <a:bodyPr wrap="square" lIns="0" tIns="0" rIns="0" bIns="0" rtlCol="0" anchor="t"/>
          <a:lstStyle/>
          <a:p>
            <a:pPr marL="0" indent="0" algn="ctr">
              <a:lnSpc>
                <a:spcPct val="105000"/>
              </a:lnSpc>
              <a:buNone/>
            </a:pPr>
            <a:r>
              <a:rPr lang="en-US" sz="1150" b="1" dirty="0">
                <a:solidFill>
                  <a:srgbClr val="1B2D45"/>
                </a:solidFill>
                <a:latin typeface="Nunito Sans" pitchFamily="34" charset="0"/>
                <a:ea typeface="Nunito Sans" pitchFamily="34" charset="-122"/>
                <a:cs typeface="Nunito Sans" pitchFamily="34" charset="-120"/>
              </a:rPr>
              <a:t>Data as a Commercial Strategy</a:t>
            </a:r>
            <a:endParaRPr lang="en-US" sz="1150" dirty="0"/>
          </a:p>
        </p:txBody>
      </p:sp>
      <p:sp>
        <p:nvSpPr>
          <p:cNvPr id="25" name="Text 23"/>
          <p:cNvSpPr/>
          <p:nvPr/>
        </p:nvSpPr>
        <p:spPr>
          <a:xfrm>
            <a:off x="658368" y="5632704"/>
            <a:ext cx="1853184" cy="1325880"/>
          </a:xfrm>
          <a:prstGeom prst="rect">
            <a:avLst/>
          </a:prstGeom>
          <a:noFill/>
          <a:ln/>
        </p:spPr>
        <p:txBody>
          <a:bodyPr wrap="square" lIns="0" tIns="0" rIns="0" bIns="0" rtlCol="0" anchor="t"/>
          <a:lstStyle/>
          <a:p>
            <a:pPr marL="127000" indent="-127000">
              <a:lnSpc>
                <a:spcPct val="125000"/>
              </a:lnSpc>
              <a:spcAft>
                <a:spcPts val="700"/>
              </a:spcAft>
              <a:buSzPct val="100000"/>
              <a:buChar char="•"/>
            </a:pPr>
            <a:r>
              <a:rPr lang="en-US" sz="850" dirty="0">
                <a:solidFill>
                  <a:srgbClr val="445A6E"/>
                </a:solidFill>
                <a:latin typeface="Nunito Sans" pitchFamily="34" charset="0"/>
                <a:ea typeface="Nunito Sans" pitchFamily="34" charset="-122"/>
                <a:cs typeface="Nunito Sans" pitchFamily="34" charset="-120"/>
              </a:rPr>
              <a:t>Frame the questions your data can already answer for the business</a:t>
            </a:r>
            <a:endParaRPr lang="en-US" sz="850" dirty="0"/>
          </a:p>
          <a:p>
            <a:pPr marL="127000" indent="-127000">
              <a:lnSpc>
                <a:spcPct val="125000"/>
              </a:lnSpc>
              <a:spcAft>
                <a:spcPts val="700"/>
              </a:spcAft>
              <a:buSzPct val="100000"/>
              <a:buChar char="•"/>
            </a:pPr>
            <a:r>
              <a:rPr lang="en-US" sz="850" dirty="0">
                <a:solidFill>
                  <a:srgbClr val="445A6E"/>
                </a:solidFill>
                <a:latin typeface="Nunito Sans" pitchFamily="34" charset="0"/>
                <a:ea typeface="Nunito Sans" pitchFamily="34" charset="-122"/>
                <a:cs typeface="Nunito Sans" pitchFamily="34" charset="-120"/>
              </a:rPr>
              <a:t>An honest read on today's manual workflows and their blind spots</a:t>
            </a:r>
            <a:endParaRPr lang="en-US" sz="850" dirty="0"/>
          </a:p>
          <a:p>
            <a:pPr marL="127000" indent="-127000">
              <a:lnSpc>
                <a:spcPct val="125000"/>
              </a:lnSpc>
              <a:spcAft>
                <a:spcPts val="700"/>
              </a:spcAft>
              <a:buSzPct val="100000"/>
              <a:buChar char="•"/>
            </a:pPr>
            <a:r>
              <a:rPr lang="en-US" sz="850" dirty="0">
                <a:solidFill>
                  <a:srgbClr val="445A6E"/>
                </a:solidFill>
                <a:latin typeface="Nunito Sans" pitchFamily="34" charset="0"/>
                <a:ea typeface="Nunito Sans" pitchFamily="34" charset="-122"/>
                <a:cs typeface="Nunito Sans" pitchFamily="34" charset="-120"/>
              </a:rPr>
              <a:t>A clear ROI case, and where more risk can be taken</a:t>
            </a:r>
            <a:endParaRPr lang="en-US" sz="850" dirty="0"/>
          </a:p>
        </p:txBody>
      </p:sp>
      <p:sp>
        <p:nvSpPr>
          <p:cNvPr id="26" name="Shape 24"/>
          <p:cNvSpPr/>
          <p:nvPr/>
        </p:nvSpPr>
        <p:spPr>
          <a:xfrm>
            <a:off x="658368" y="6949440"/>
            <a:ext cx="27432" cy="347472"/>
          </a:xfrm>
          <a:prstGeom prst="rect">
            <a:avLst/>
          </a:prstGeom>
          <a:solidFill>
            <a:srgbClr val="B07D2A"/>
          </a:solidFill>
          <a:ln/>
        </p:spPr>
        <p:txBody>
          <a:bodyPr/>
          <a:lstStyle/>
          <a:p>
            <a:endParaRPr lang="en-US"/>
          </a:p>
        </p:txBody>
      </p:sp>
      <p:sp>
        <p:nvSpPr>
          <p:cNvPr id="27" name="Text 25"/>
          <p:cNvSpPr/>
          <p:nvPr/>
        </p:nvSpPr>
        <p:spPr>
          <a:xfrm>
            <a:off x="768096" y="6949440"/>
            <a:ext cx="1743456" cy="347472"/>
          </a:xfrm>
          <a:prstGeom prst="rect">
            <a:avLst/>
          </a:prstGeom>
          <a:noFill/>
          <a:ln/>
        </p:spPr>
        <p:txBody>
          <a:bodyPr wrap="square" lIns="0" tIns="0" rIns="0" bIns="0" rtlCol="0" anchor="ctr"/>
          <a:lstStyle/>
          <a:p>
            <a:pPr marL="0" indent="0">
              <a:lnSpc>
                <a:spcPct val="120000"/>
              </a:lnSpc>
              <a:buNone/>
            </a:pPr>
            <a:r>
              <a:rPr lang="en-US" sz="850" b="1" dirty="0">
                <a:solidFill>
                  <a:srgbClr val="1B2D45"/>
                </a:solidFill>
                <a:latin typeface="Nunito Sans" pitchFamily="34" charset="0"/>
                <a:ea typeface="Nunito Sans" pitchFamily="34" charset="-122"/>
                <a:cs typeface="Nunito Sans" pitchFamily="34" charset="-120"/>
              </a:rPr>
              <a:t>Connects your data to the decision</a:t>
            </a:r>
            <a:endParaRPr lang="en-US" sz="850" dirty="0"/>
          </a:p>
        </p:txBody>
      </p:sp>
      <p:sp>
        <p:nvSpPr>
          <p:cNvPr id="28" name="Shape 26"/>
          <p:cNvSpPr/>
          <p:nvPr/>
        </p:nvSpPr>
        <p:spPr>
          <a:xfrm>
            <a:off x="2822448" y="4764024"/>
            <a:ext cx="2127504" cy="2642616"/>
          </a:xfrm>
          <a:prstGeom prst="rect">
            <a:avLst/>
          </a:prstGeom>
          <a:solidFill>
            <a:srgbClr val="FFFFFF"/>
          </a:solidFill>
          <a:ln w="9525">
            <a:solidFill>
              <a:srgbClr val="E3EAF2"/>
            </a:solidFill>
            <a:prstDash val="solid"/>
          </a:ln>
        </p:spPr>
        <p:txBody>
          <a:bodyPr/>
          <a:lstStyle/>
          <a:p>
            <a:endParaRPr lang="en-US"/>
          </a:p>
        </p:txBody>
      </p:sp>
      <p:sp>
        <p:nvSpPr>
          <p:cNvPr id="29" name="Shape 27"/>
          <p:cNvSpPr/>
          <p:nvPr/>
        </p:nvSpPr>
        <p:spPr>
          <a:xfrm>
            <a:off x="2822448" y="4718304"/>
            <a:ext cx="2127504" cy="50292"/>
          </a:xfrm>
          <a:prstGeom prst="rect">
            <a:avLst/>
          </a:prstGeom>
          <a:solidFill>
            <a:srgbClr val="1E6FAD"/>
          </a:solidFill>
          <a:ln/>
        </p:spPr>
        <p:txBody>
          <a:bodyPr/>
          <a:lstStyle/>
          <a:p>
            <a:endParaRPr lang="en-US"/>
          </a:p>
        </p:txBody>
      </p:sp>
      <p:sp>
        <p:nvSpPr>
          <p:cNvPr id="30" name="Shape 28"/>
          <p:cNvSpPr/>
          <p:nvPr/>
        </p:nvSpPr>
        <p:spPr>
          <a:xfrm>
            <a:off x="2822448" y="4768596"/>
            <a:ext cx="2127504" cy="731520"/>
          </a:xfrm>
          <a:prstGeom prst="rect">
            <a:avLst/>
          </a:prstGeom>
          <a:solidFill>
            <a:srgbClr val="E8F3FC"/>
          </a:solidFill>
          <a:ln/>
        </p:spPr>
        <p:txBody>
          <a:bodyPr/>
          <a:lstStyle/>
          <a:p>
            <a:endParaRPr lang="en-US"/>
          </a:p>
        </p:txBody>
      </p:sp>
      <p:sp>
        <p:nvSpPr>
          <p:cNvPr id="31" name="Text 29"/>
          <p:cNvSpPr/>
          <p:nvPr/>
        </p:nvSpPr>
        <p:spPr>
          <a:xfrm>
            <a:off x="2968752" y="4846320"/>
            <a:ext cx="1834896" cy="146304"/>
          </a:xfrm>
          <a:prstGeom prst="rect">
            <a:avLst/>
          </a:prstGeom>
          <a:noFill/>
          <a:ln/>
        </p:spPr>
        <p:txBody>
          <a:bodyPr wrap="square" lIns="0" tIns="0" rIns="0" bIns="0" rtlCol="0" anchor="ctr"/>
          <a:lstStyle/>
          <a:p>
            <a:pPr marL="0" indent="0">
              <a:buNone/>
            </a:pPr>
            <a:r>
              <a:rPr lang="en-US" sz="750" b="1" kern="0" spc="100" dirty="0">
                <a:solidFill>
                  <a:srgbClr val="1E6FAD"/>
                </a:solidFill>
                <a:latin typeface="Nunito Sans" pitchFamily="34" charset="0"/>
                <a:ea typeface="Nunito Sans" pitchFamily="34" charset="-122"/>
                <a:cs typeface="Nunito Sans" pitchFamily="34" charset="-120"/>
              </a:rPr>
              <a:t>BUILD THE ENGINE</a:t>
            </a:r>
            <a:endParaRPr lang="en-US" sz="750" dirty="0"/>
          </a:p>
        </p:txBody>
      </p:sp>
      <p:sp>
        <p:nvSpPr>
          <p:cNvPr id="32" name="Text 30"/>
          <p:cNvSpPr/>
          <p:nvPr/>
        </p:nvSpPr>
        <p:spPr>
          <a:xfrm>
            <a:off x="2968752" y="5001768"/>
            <a:ext cx="1834896" cy="457200"/>
          </a:xfrm>
          <a:prstGeom prst="rect">
            <a:avLst/>
          </a:prstGeom>
          <a:noFill/>
          <a:ln/>
        </p:spPr>
        <p:txBody>
          <a:bodyPr wrap="square" lIns="0" tIns="0" rIns="0" bIns="0" rtlCol="0" anchor="t"/>
          <a:lstStyle/>
          <a:p>
            <a:pPr marL="0" indent="0" algn="ctr">
              <a:lnSpc>
                <a:spcPct val="105000"/>
              </a:lnSpc>
              <a:buNone/>
            </a:pPr>
            <a:r>
              <a:rPr lang="en-US" sz="1150" b="1" dirty="0">
                <a:solidFill>
                  <a:srgbClr val="1B2D45"/>
                </a:solidFill>
                <a:latin typeface="Nunito Sans" pitchFamily="34" charset="0"/>
                <a:ea typeface="Nunito Sans" pitchFamily="34" charset="-122"/>
                <a:cs typeface="Nunito Sans" pitchFamily="34" charset="-120"/>
              </a:rPr>
              <a:t>Analytics, AI &amp; Data Architecture</a:t>
            </a:r>
            <a:endParaRPr lang="en-US" sz="1150" dirty="0"/>
          </a:p>
        </p:txBody>
      </p:sp>
      <p:sp>
        <p:nvSpPr>
          <p:cNvPr id="33" name="Text 31"/>
          <p:cNvSpPr/>
          <p:nvPr/>
        </p:nvSpPr>
        <p:spPr>
          <a:xfrm>
            <a:off x="2968752" y="5632704"/>
            <a:ext cx="1853184" cy="1325880"/>
          </a:xfrm>
          <a:prstGeom prst="rect">
            <a:avLst/>
          </a:prstGeom>
          <a:noFill/>
          <a:ln/>
        </p:spPr>
        <p:txBody>
          <a:bodyPr wrap="square" lIns="0" tIns="0" rIns="0" bIns="0" rtlCol="0" anchor="t"/>
          <a:lstStyle/>
          <a:p>
            <a:pPr marL="127000" indent="-127000">
              <a:lnSpc>
                <a:spcPct val="125000"/>
              </a:lnSpc>
              <a:spcAft>
                <a:spcPts val="700"/>
              </a:spcAft>
              <a:buSzPct val="100000"/>
              <a:buChar char="•"/>
            </a:pPr>
            <a:r>
              <a:rPr lang="en-US" sz="850" dirty="0">
                <a:solidFill>
                  <a:srgbClr val="445A6E"/>
                </a:solidFill>
                <a:latin typeface="Nunito Sans" pitchFamily="34" charset="0"/>
                <a:ea typeface="Nunito Sans" pitchFamily="34" charset="-122"/>
                <a:cs typeface="Nunito Sans" pitchFamily="34" charset="-120"/>
              </a:rPr>
              <a:t>Automate manual repricing: faster, more accurate, repeatable</a:t>
            </a:r>
            <a:endParaRPr lang="en-US" sz="850" dirty="0"/>
          </a:p>
          <a:p>
            <a:pPr marL="127000" indent="-127000">
              <a:lnSpc>
                <a:spcPct val="125000"/>
              </a:lnSpc>
              <a:spcAft>
                <a:spcPts val="700"/>
              </a:spcAft>
              <a:buSzPct val="100000"/>
              <a:buChar char="•"/>
            </a:pPr>
            <a:r>
              <a:rPr lang="en-US" sz="850" dirty="0">
                <a:solidFill>
                  <a:srgbClr val="445A6E"/>
                </a:solidFill>
                <a:latin typeface="Nunito Sans" pitchFamily="34" charset="0"/>
                <a:ea typeface="Nunito Sans" pitchFamily="34" charset="-122"/>
                <a:cs typeface="Nunito Sans" pitchFamily="34" charset="-120"/>
              </a:rPr>
              <a:t>Process the entire claims file, not just the slice one job needs</a:t>
            </a:r>
            <a:endParaRPr lang="en-US" sz="850" dirty="0"/>
          </a:p>
          <a:p>
            <a:pPr marL="127000" indent="-127000">
              <a:lnSpc>
                <a:spcPct val="125000"/>
              </a:lnSpc>
              <a:spcAft>
                <a:spcPts val="700"/>
              </a:spcAft>
              <a:buSzPct val="100000"/>
              <a:buChar char="•"/>
            </a:pPr>
            <a:r>
              <a:rPr lang="en-US" sz="850" dirty="0">
                <a:solidFill>
                  <a:srgbClr val="445A6E"/>
                </a:solidFill>
                <a:latin typeface="Nunito Sans" pitchFamily="34" charset="0"/>
                <a:ea typeface="Nunito Sans" pitchFamily="34" charset="-122"/>
                <a:cs typeface="Nunito Sans" pitchFamily="34" charset="-120"/>
              </a:rPr>
              <a:t>Add predictive intelligence: outcomes, ROI, performance</a:t>
            </a:r>
            <a:endParaRPr lang="en-US" sz="850" dirty="0"/>
          </a:p>
        </p:txBody>
      </p:sp>
      <p:sp>
        <p:nvSpPr>
          <p:cNvPr id="34" name="Shape 32"/>
          <p:cNvSpPr/>
          <p:nvPr/>
        </p:nvSpPr>
        <p:spPr>
          <a:xfrm>
            <a:off x="2968752" y="6949440"/>
            <a:ext cx="27432" cy="347472"/>
          </a:xfrm>
          <a:prstGeom prst="rect">
            <a:avLst/>
          </a:prstGeom>
          <a:solidFill>
            <a:srgbClr val="B07D2A"/>
          </a:solidFill>
          <a:ln/>
        </p:spPr>
        <p:txBody>
          <a:bodyPr/>
          <a:lstStyle/>
          <a:p>
            <a:endParaRPr lang="en-US"/>
          </a:p>
        </p:txBody>
      </p:sp>
      <p:sp>
        <p:nvSpPr>
          <p:cNvPr id="35" name="Text 33"/>
          <p:cNvSpPr/>
          <p:nvPr/>
        </p:nvSpPr>
        <p:spPr>
          <a:xfrm>
            <a:off x="3078480" y="6949440"/>
            <a:ext cx="1743456" cy="347472"/>
          </a:xfrm>
          <a:prstGeom prst="rect">
            <a:avLst/>
          </a:prstGeom>
          <a:noFill/>
          <a:ln/>
        </p:spPr>
        <p:txBody>
          <a:bodyPr wrap="square" lIns="0" tIns="0" rIns="0" bIns="0" rtlCol="0" anchor="ctr"/>
          <a:lstStyle/>
          <a:p>
            <a:pPr marL="0" indent="0">
              <a:lnSpc>
                <a:spcPct val="120000"/>
              </a:lnSpc>
              <a:buNone/>
            </a:pPr>
            <a:r>
              <a:rPr lang="en-US" sz="850" b="1" dirty="0">
                <a:solidFill>
                  <a:srgbClr val="1B2D45"/>
                </a:solidFill>
                <a:latin typeface="Nunito Sans" pitchFamily="34" charset="0"/>
                <a:ea typeface="Nunito Sans" pitchFamily="34" charset="-122"/>
                <a:cs typeface="Nunito Sans" pitchFamily="34" charset="-120"/>
              </a:rPr>
              <a:t>A repeatable, intelligent asset you own</a:t>
            </a:r>
            <a:endParaRPr lang="en-US" sz="850" dirty="0"/>
          </a:p>
        </p:txBody>
      </p:sp>
      <p:sp>
        <p:nvSpPr>
          <p:cNvPr id="36" name="Shape 34"/>
          <p:cNvSpPr/>
          <p:nvPr/>
        </p:nvSpPr>
        <p:spPr>
          <a:xfrm>
            <a:off x="5132832" y="4764024"/>
            <a:ext cx="2127504" cy="2642616"/>
          </a:xfrm>
          <a:prstGeom prst="rect">
            <a:avLst/>
          </a:prstGeom>
          <a:solidFill>
            <a:srgbClr val="FFFFFF"/>
          </a:solidFill>
          <a:ln w="9525">
            <a:solidFill>
              <a:srgbClr val="E3EAF2"/>
            </a:solidFill>
            <a:prstDash val="solid"/>
          </a:ln>
        </p:spPr>
        <p:txBody>
          <a:bodyPr/>
          <a:lstStyle/>
          <a:p>
            <a:endParaRPr lang="en-US"/>
          </a:p>
        </p:txBody>
      </p:sp>
      <p:sp>
        <p:nvSpPr>
          <p:cNvPr id="37" name="Shape 35"/>
          <p:cNvSpPr/>
          <p:nvPr/>
        </p:nvSpPr>
        <p:spPr>
          <a:xfrm>
            <a:off x="5132832" y="4718304"/>
            <a:ext cx="2127504" cy="50292"/>
          </a:xfrm>
          <a:prstGeom prst="rect">
            <a:avLst/>
          </a:prstGeom>
          <a:solidFill>
            <a:srgbClr val="3492C8"/>
          </a:solidFill>
          <a:ln/>
        </p:spPr>
        <p:txBody>
          <a:bodyPr/>
          <a:lstStyle/>
          <a:p>
            <a:endParaRPr lang="en-US"/>
          </a:p>
        </p:txBody>
      </p:sp>
      <p:sp>
        <p:nvSpPr>
          <p:cNvPr id="38" name="Shape 36"/>
          <p:cNvSpPr/>
          <p:nvPr/>
        </p:nvSpPr>
        <p:spPr>
          <a:xfrm>
            <a:off x="5132832" y="4768596"/>
            <a:ext cx="2127504" cy="731520"/>
          </a:xfrm>
          <a:prstGeom prst="rect">
            <a:avLst/>
          </a:prstGeom>
          <a:solidFill>
            <a:srgbClr val="E8F3FC"/>
          </a:solidFill>
          <a:ln/>
        </p:spPr>
        <p:txBody>
          <a:bodyPr/>
          <a:lstStyle/>
          <a:p>
            <a:endParaRPr lang="en-US"/>
          </a:p>
        </p:txBody>
      </p:sp>
      <p:sp>
        <p:nvSpPr>
          <p:cNvPr id="39" name="Text 37"/>
          <p:cNvSpPr/>
          <p:nvPr/>
        </p:nvSpPr>
        <p:spPr>
          <a:xfrm>
            <a:off x="5279136" y="4846320"/>
            <a:ext cx="1834896" cy="146304"/>
          </a:xfrm>
          <a:prstGeom prst="rect">
            <a:avLst/>
          </a:prstGeom>
          <a:noFill/>
          <a:ln/>
        </p:spPr>
        <p:txBody>
          <a:bodyPr wrap="square" lIns="0" tIns="0" rIns="0" bIns="0" rtlCol="0" anchor="ctr"/>
          <a:lstStyle/>
          <a:p>
            <a:pPr marL="0" indent="0">
              <a:buNone/>
            </a:pPr>
            <a:r>
              <a:rPr lang="en-US" sz="750" b="1" kern="0" spc="100" dirty="0">
                <a:solidFill>
                  <a:srgbClr val="3492C8"/>
                </a:solidFill>
                <a:latin typeface="Nunito Sans" pitchFamily="34" charset="0"/>
                <a:ea typeface="Nunito Sans" pitchFamily="34" charset="-122"/>
                <a:cs typeface="Nunito Sans" pitchFamily="34" charset="-120"/>
              </a:rPr>
              <a:t>WIN THE MARKET</a:t>
            </a:r>
            <a:endParaRPr lang="en-US" sz="750" dirty="0"/>
          </a:p>
        </p:txBody>
      </p:sp>
      <p:sp>
        <p:nvSpPr>
          <p:cNvPr id="40" name="Text 38"/>
          <p:cNvSpPr/>
          <p:nvPr/>
        </p:nvSpPr>
        <p:spPr>
          <a:xfrm>
            <a:off x="5279136" y="5001768"/>
            <a:ext cx="1834896" cy="457200"/>
          </a:xfrm>
          <a:prstGeom prst="rect">
            <a:avLst/>
          </a:prstGeom>
          <a:noFill/>
          <a:ln/>
        </p:spPr>
        <p:txBody>
          <a:bodyPr wrap="square" lIns="0" tIns="0" rIns="0" bIns="0" rtlCol="0" anchor="t"/>
          <a:lstStyle/>
          <a:p>
            <a:pPr marL="0" indent="0" algn="ctr">
              <a:lnSpc>
                <a:spcPct val="105000"/>
              </a:lnSpc>
              <a:buNone/>
            </a:pPr>
            <a:r>
              <a:rPr lang="en-US" sz="1150" b="1" dirty="0">
                <a:solidFill>
                  <a:srgbClr val="1B2D45"/>
                </a:solidFill>
                <a:latin typeface="Nunito Sans" pitchFamily="34" charset="0"/>
                <a:ea typeface="Nunito Sans" pitchFamily="34" charset="-122"/>
                <a:cs typeface="Nunito Sans" pitchFamily="34" charset="-120"/>
              </a:rPr>
              <a:t>Sales &amp; Go-to-Market Execution</a:t>
            </a:r>
            <a:endParaRPr lang="en-US" sz="1150" dirty="0"/>
          </a:p>
        </p:txBody>
      </p:sp>
      <p:sp>
        <p:nvSpPr>
          <p:cNvPr id="41" name="Text 39"/>
          <p:cNvSpPr/>
          <p:nvPr/>
        </p:nvSpPr>
        <p:spPr>
          <a:xfrm>
            <a:off x="5279136" y="5632704"/>
            <a:ext cx="1853184" cy="1325880"/>
          </a:xfrm>
          <a:prstGeom prst="rect">
            <a:avLst/>
          </a:prstGeom>
          <a:noFill/>
          <a:ln/>
        </p:spPr>
        <p:txBody>
          <a:bodyPr wrap="square" lIns="0" tIns="0" rIns="0" bIns="0" rtlCol="0" anchor="t"/>
          <a:lstStyle/>
          <a:p>
            <a:pPr marL="127000" indent="-127000">
              <a:lnSpc>
                <a:spcPct val="125000"/>
              </a:lnSpc>
              <a:spcAft>
                <a:spcPts val="700"/>
              </a:spcAft>
              <a:buSzPct val="100000"/>
              <a:buChar char="•"/>
            </a:pPr>
            <a:r>
              <a:rPr lang="en-US" sz="850" dirty="0">
                <a:solidFill>
                  <a:srgbClr val="445A6E"/>
                </a:solidFill>
                <a:latin typeface="Nunito Sans" pitchFamily="34" charset="0"/>
                <a:ea typeface="Nunito Sans" pitchFamily="34" charset="-122"/>
                <a:cs typeface="Nunito Sans" pitchFamily="34" charset="-120"/>
              </a:rPr>
              <a:t>Position the capability against vendors still working by hand</a:t>
            </a:r>
            <a:endParaRPr lang="en-US" sz="850" dirty="0"/>
          </a:p>
          <a:p>
            <a:pPr marL="127000" indent="-127000">
              <a:lnSpc>
                <a:spcPct val="125000"/>
              </a:lnSpc>
              <a:spcAft>
                <a:spcPts val="700"/>
              </a:spcAft>
              <a:buSzPct val="100000"/>
              <a:buChar char="•"/>
            </a:pPr>
            <a:r>
              <a:rPr lang="en-US" sz="850" dirty="0">
                <a:solidFill>
                  <a:srgbClr val="445A6E"/>
                </a:solidFill>
                <a:latin typeface="Nunito Sans" pitchFamily="34" charset="0"/>
                <a:ea typeface="Nunito Sans" pitchFamily="34" charset="-122"/>
                <a:cs typeface="Nunito Sans" pitchFamily="34" charset="-120"/>
              </a:rPr>
              <a:t>Turn ROI and performance data into the winning pitch</a:t>
            </a:r>
            <a:endParaRPr lang="en-US" sz="850" dirty="0"/>
          </a:p>
          <a:p>
            <a:pPr marL="127000" indent="-127000">
              <a:lnSpc>
                <a:spcPct val="125000"/>
              </a:lnSpc>
              <a:spcAft>
                <a:spcPts val="700"/>
              </a:spcAft>
              <a:buSzPct val="100000"/>
              <a:buChar char="•"/>
            </a:pPr>
            <a:r>
              <a:rPr lang="en-US" sz="850" dirty="0">
                <a:solidFill>
                  <a:srgbClr val="445A6E"/>
                </a:solidFill>
                <a:latin typeface="Nunito Sans" pitchFamily="34" charset="0"/>
                <a:ea typeface="Nunito Sans" pitchFamily="34" charset="-122"/>
                <a:cs typeface="Nunito Sans" pitchFamily="34" charset="-120"/>
              </a:rPr>
              <a:t>Stand up the sales and pipeline operations to scale</a:t>
            </a:r>
            <a:endParaRPr lang="en-US" sz="850" dirty="0"/>
          </a:p>
        </p:txBody>
      </p:sp>
      <p:sp>
        <p:nvSpPr>
          <p:cNvPr id="42" name="Shape 40"/>
          <p:cNvSpPr/>
          <p:nvPr/>
        </p:nvSpPr>
        <p:spPr>
          <a:xfrm>
            <a:off x="5279136" y="6949440"/>
            <a:ext cx="27432" cy="347472"/>
          </a:xfrm>
          <a:prstGeom prst="rect">
            <a:avLst/>
          </a:prstGeom>
          <a:solidFill>
            <a:srgbClr val="B07D2A"/>
          </a:solidFill>
          <a:ln/>
        </p:spPr>
        <p:txBody>
          <a:bodyPr/>
          <a:lstStyle/>
          <a:p>
            <a:endParaRPr lang="en-US"/>
          </a:p>
        </p:txBody>
      </p:sp>
      <p:sp>
        <p:nvSpPr>
          <p:cNvPr id="43" name="Text 41"/>
          <p:cNvSpPr/>
          <p:nvPr/>
        </p:nvSpPr>
        <p:spPr>
          <a:xfrm>
            <a:off x="5388864" y="6949440"/>
            <a:ext cx="1743456" cy="347472"/>
          </a:xfrm>
          <a:prstGeom prst="rect">
            <a:avLst/>
          </a:prstGeom>
          <a:noFill/>
          <a:ln/>
        </p:spPr>
        <p:txBody>
          <a:bodyPr wrap="square" lIns="0" tIns="0" rIns="0" bIns="0" rtlCol="0" anchor="ctr"/>
          <a:lstStyle/>
          <a:p>
            <a:pPr marL="0" indent="0">
              <a:lnSpc>
                <a:spcPct val="120000"/>
              </a:lnSpc>
              <a:buNone/>
            </a:pPr>
            <a:r>
              <a:rPr lang="en-US" sz="850" b="1" dirty="0">
                <a:solidFill>
                  <a:srgbClr val="1B2D45"/>
                </a:solidFill>
                <a:latin typeface="Nunito Sans" pitchFamily="34" charset="0"/>
                <a:ea typeface="Nunito Sans" pitchFamily="34" charset="-122"/>
                <a:cs typeface="Nunito Sans" pitchFamily="34" charset="-120"/>
              </a:rPr>
              <a:t>Puts proven performance in front of buyers</a:t>
            </a:r>
            <a:endParaRPr lang="en-US" sz="850" dirty="0"/>
          </a:p>
        </p:txBody>
      </p:sp>
      <p:sp>
        <p:nvSpPr>
          <p:cNvPr id="44" name="Text 42"/>
          <p:cNvSpPr/>
          <p:nvPr/>
        </p:nvSpPr>
        <p:spPr>
          <a:xfrm>
            <a:off x="512064" y="7571232"/>
            <a:ext cx="2560320" cy="182880"/>
          </a:xfrm>
          <a:prstGeom prst="rect">
            <a:avLst/>
          </a:prstGeom>
          <a:noFill/>
          <a:ln/>
        </p:spPr>
        <p:txBody>
          <a:bodyPr wrap="square" lIns="0" tIns="0" rIns="0" bIns="0" rtlCol="0" anchor="ctr"/>
          <a:lstStyle/>
          <a:p>
            <a:pPr marL="0" indent="0">
              <a:buNone/>
            </a:pPr>
            <a:r>
              <a:rPr lang="en-US" sz="950" b="1" kern="0" spc="120" dirty="0">
                <a:solidFill>
                  <a:srgbClr val="1E6FAD"/>
                </a:solidFill>
                <a:latin typeface="Nunito Sans" pitchFamily="34" charset="0"/>
                <a:ea typeface="Nunito Sans" pitchFamily="34" charset="-122"/>
                <a:cs typeface="Nunito Sans" pitchFamily="34" charset="-120"/>
              </a:rPr>
              <a:t>WHAT THIS PRACTICE BRINGS</a:t>
            </a:r>
            <a:endParaRPr lang="en-US" sz="950" dirty="0"/>
          </a:p>
        </p:txBody>
      </p:sp>
      <p:sp>
        <p:nvSpPr>
          <p:cNvPr id="45" name="Shape 43"/>
          <p:cNvSpPr/>
          <p:nvPr/>
        </p:nvSpPr>
        <p:spPr>
          <a:xfrm>
            <a:off x="2907792" y="7662672"/>
            <a:ext cx="4352544" cy="9144"/>
          </a:xfrm>
          <a:prstGeom prst="rect">
            <a:avLst/>
          </a:prstGeom>
          <a:solidFill>
            <a:srgbClr val="D5DEE9"/>
          </a:solidFill>
          <a:ln/>
        </p:spPr>
        <p:txBody>
          <a:bodyPr/>
          <a:lstStyle/>
          <a:p>
            <a:endParaRPr lang="en-US"/>
          </a:p>
        </p:txBody>
      </p:sp>
      <p:sp>
        <p:nvSpPr>
          <p:cNvPr id="46" name="Shape 44"/>
          <p:cNvSpPr/>
          <p:nvPr/>
        </p:nvSpPr>
        <p:spPr>
          <a:xfrm>
            <a:off x="512064" y="7845552"/>
            <a:ext cx="6748272" cy="1426464"/>
          </a:xfrm>
          <a:prstGeom prst="roundRect">
            <a:avLst>
              <a:gd name="adj" fmla="val 3205"/>
            </a:avLst>
          </a:prstGeom>
          <a:solidFill>
            <a:srgbClr val="1B2D45"/>
          </a:solidFill>
          <a:ln/>
        </p:spPr>
        <p:txBody>
          <a:bodyPr/>
          <a:lstStyle/>
          <a:p>
            <a:endParaRPr lang="en-US"/>
          </a:p>
        </p:txBody>
      </p:sp>
      <p:sp>
        <p:nvSpPr>
          <p:cNvPr id="47" name="Shape 45"/>
          <p:cNvSpPr/>
          <p:nvPr/>
        </p:nvSpPr>
        <p:spPr>
          <a:xfrm>
            <a:off x="768096" y="8087868"/>
            <a:ext cx="64008" cy="64008"/>
          </a:xfrm>
          <a:prstGeom prst="ellipse">
            <a:avLst/>
          </a:prstGeom>
          <a:solidFill>
            <a:srgbClr val="B07D2A"/>
          </a:solidFill>
          <a:ln/>
        </p:spPr>
        <p:txBody>
          <a:bodyPr/>
          <a:lstStyle/>
          <a:p>
            <a:endParaRPr lang="en-US"/>
          </a:p>
        </p:txBody>
      </p:sp>
      <p:sp>
        <p:nvSpPr>
          <p:cNvPr id="48" name="Text 46"/>
          <p:cNvSpPr/>
          <p:nvPr/>
        </p:nvSpPr>
        <p:spPr>
          <a:xfrm>
            <a:off x="886968" y="8037576"/>
            <a:ext cx="1376172" cy="164592"/>
          </a:xfrm>
          <a:prstGeom prst="rect">
            <a:avLst/>
          </a:prstGeom>
          <a:noFill/>
          <a:ln/>
        </p:spPr>
        <p:txBody>
          <a:bodyPr wrap="square" lIns="0" tIns="0" rIns="0" bIns="0" rtlCol="0" anchor="ctr"/>
          <a:lstStyle/>
          <a:p>
            <a:pPr marL="0" indent="0">
              <a:buNone/>
            </a:pPr>
            <a:r>
              <a:rPr lang="en-US" sz="720" b="1" kern="0" spc="100" dirty="0">
                <a:solidFill>
                  <a:srgbClr val="B07D2A"/>
                </a:solidFill>
                <a:latin typeface="Nunito Sans" pitchFamily="34" charset="0"/>
                <a:ea typeface="Nunito Sans" pitchFamily="34" charset="-122"/>
                <a:cs typeface="Nunito Sans" pitchFamily="34" charset="-120"/>
              </a:rPr>
              <a:t>SPEED TO VALUE</a:t>
            </a:r>
            <a:endParaRPr lang="en-US" sz="720" dirty="0"/>
          </a:p>
        </p:txBody>
      </p:sp>
      <p:sp>
        <p:nvSpPr>
          <p:cNvPr id="49" name="Text 47"/>
          <p:cNvSpPr/>
          <p:nvPr/>
        </p:nvSpPr>
        <p:spPr>
          <a:xfrm>
            <a:off x="768096" y="8229600"/>
            <a:ext cx="1412748" cy="219456"/>
          </a:xfrm>
          <a:prstGeom prst="rect">
            <a:avLst/>
          </a:prstGeom>
          <a:noFill/>
          <a:ln/>
        </p:spPr>
        <p:txBody>
          <a:bodyPr wrap="square" lIns="0" tIns="0" rIns="0" bIns="0" rtlCol="0" anchor="ctr"/>
          <a:lstStyle/>
          <a:p>
            <a:pPr marL="0" indent="0">
              <a:buNone/>
            </a:pPr>
            <a:r>
              <a:rPr lang="en-US" sz="1150" b="1" dirty="0">
                <a:solidFill>
                  <a:srgbClr val="FFFFFF"/>
                </a:solidFill>
                <a:latin typeface="Nunito Sans" pitchFamily="34" charset="0"/>
                <a:ea typeface="Nunito Sans" pitchFamily="34" charset="-122"/>
                <a:cs typeface="Nunito Sans" pitchFamily="34" charset="-120"/>
              </a:rPr>
              <a:t>90 Day Deliverables</a:t>
            </a:r>
            <a:endParaRPr lang="en-US" sz="1150" dirty="0"/>
          </a:p>
        </p:txBody>
      </p:sp>
      <p:sp>
        <p:nvSpPr>
          <p:cNvPr id="50" name="Text 48"/>
          <p:cNvSpPr/>
          <p:nvPr/>
        </p:nvSpPr>
        <p:spPr>
          <a:xfrm>
            <a:off x="768096" y="8485632"/>
            <a:ext cx="1357884" cy="676656"/>
          </a:xfrm>
          <a:prstGeom prst="rect">
            <a:avLst/>
          </a:prstGeom>
          <a:noFill/>
          <a:ln/>
        </p:spPr>
        <p:txBody>
          <a:bodyPr wrap="square" lIns="0" tIns="0" rIns="0" bIns="0" rtlCol="0" anchor="t"/>
          <a:lstStyle/>
          <a:p>
            <a:pPr marL="0" indent="0">
              <a:lnSpc>
                <a:spcPct val="125000"/>
              </a:lnSpc>
              <a:buNone/>
            </a:pPr>
            <a:r>
              <a:rPr lang="en-US" sz="800" dirty="0">
                <a:solidFill>
                  <a:srgbClr val="B9C6D4"/>
                </a:solidFill>
                <a:latin typeface="Nunito Sans" pitchFamily="34" charset="0"/>
                <a:ea typeface="Nunito Sans" pitchFamily="34" charset="-122"/>
                <a:cs typeface="Nunito Sans" pitchFamily="34" charset="-120"/>
              </a:rPr>
              <a:t>Delivering value, not a year-long build.</a:t>
            </a:r>
            <a:endParaRPr lang="en-US" sz="800" dirty="0"/>
          </a:p>
        </p:txBody>
      </p:sp>
      <p:sp>
        <p:nvSpPr>
          <p:cNvPr id="51" name="Shape 49"/>
          <p:cNvSpPr/>
          <p:nvPr/>
        </p:nvSpPr>
        <p:spPr>
          <a:xfrm>
            <a:off x="2380932" y="8087868"/>
            <a:ext cx="64008" cy="64008"/>
          </a:xfrm>
          <a:prstGeom prst="ellipse">
            <a:avLst/>
          </a:prstGeom>
          <a:solidFill>
            <a:srgbClr val="B07D2A"/>
          </a:solidFill>
          <a:ln/>
        </p:spPr>
        <p:txBody>
          <a:bodyPr/>
          <a:lstStyle/>
          <a:p>
            <a:endParaRPr lang="en-US"/>
          </a:p>
        </p:txBody>
      </p:sp>
      <p:sp>
        <p:nvSpPr>
          <p:cNvPr id="52" name="Text 50"/>
          <p:cNvSpPr/>
          <p:nvPr/>
        </p:nvSpPr>
        <p:spPr>
          <a:xfrm>
            <a:off x="2499804" y="8037576"/>
            <a:ext cx="1376172" cy="164592"/>
          </a:xfrm>
          <a:prstGeom prst="rect">
            <a:avLst/>
          </a:prstGeom>
          <a:noFill/>
          <a:ln/>
        </p:spPr>
        <p:txBody>
          <a:bodyPr wrap="square" lIns="0" tIns="0" rIns="0" bIns="0" rtlCol="0" anchor="ctr"/>
          <a:lstStyle/>
          <a:p>
            <a:pPr marL="0" indent="0">
              <a:buNone/>
            </a:pPr>
            <a:r>
              <a:rPr lang="en-US" sz="720" b="1" kern="0" spc="100" dirty="0">
                <a:solidFill>
                  <a:srgbClr val="B07D2A"/>
                </a:solidFill>
                <a:latin typeface="Nunito Sans" pitchFamily="34" charset="0"/>
                <a:ea typeface="Nunito Sans" pitchFamily="34" charset="-122"/>
                <a:cs typeface="Nunito Sans" pitchFamily="34" charset="-120"/>
              </a:rPr>
              <a:t>HEALTHCARE EXPERTS</a:t>
            </a:r>
            <a:endParaRPr lang="en-US" sz="720" dirty="0"/>
          </a:p>
        </p:txBody>
      </p:sp>
      <p:sp>
        <p:nvSpPr>
          <p:cNvPr id="53" name="Text 51"/>
          <p:cNvSpPr/>
          <p:nvPr/>
        </p:nvSpPr>
        <p:spPr>
          <a:xfrm>
            <a:off x="2380932" y="8229600"/>
            <a:ext cx="1412748" cy="219456"/>
          </a:xfrm>
          <a:prstGeom prst="rect">
            <a:avLst/>
          </a:prstGeom>
          <a:noFill/>
          <a:ln/>
        </p:spPr>
        <p:txBody>
          <a:bodyPr wrap="square" lIns="0" tIns="0" rIns="0" bIns="0" rtlCol="0" anchor="ctr"/>
          <a:lstStyle/>
          <a:p>
            <a:pPr marL="0" indent="0">
              <a:buNone/>
            </a:pPr>
            <a:r>
              <a:rPr lang="en-US" sz="1150" b="1" dirty="0">
                <a:solidFill>
                  <a:srgbClr val="FFFFFF"/>
                </a:solidFill>
                <a:latin typeface="Nunito Sans" pitchFamily="34" charset="0"/>
                <a:ea typeface="Nunito Sans" pitchFamily="34" charset="-122"/>
                <a:cs typeface="Nunito Sans" pitchFamily="34" charset="-120"/>
              </a:rPr>
              <a:t>~100+ Years</a:t>
            </a:r>
            <a:endParaRPr lang="en-US" sz="1150" dirty="0"/>
          </a:p>
        </p:txBody>
      </p:sp>
      <p:sp>
        <p:nvSpPr>
          <p:cNvPr id="54" name="Text 52"/>
          <p:cNvSpPr/>
          <p:nvPr/>
        </p:nvSpPr>
        <p:spPr>
          <a:xfrm>
            <a:off x="2380932" y="8485632"/>
            <a:ext cx="1357884" cy="676656"/>
          </a:xfrm>
          <a:prstGeom prst="rect">
            <a:avLst/>
          </a:prstGeom>
          <a:noFill/>
          <a:ln/>
        </p:spPr>
        <p:txBody>
          <a:bodyPr wrap="square" lIns="0" tIns="0" rIns="0" bIns="0" rtlCol="0" anchor="t"/>
          <a:lstStyle/>
          <a:p>
            <a:pPr marL="0" indent="0">
              <a:lnSpc>
                <a:spcPct val="125000"/>
              </a:lnSpc>
              <a:buNone/>
            </a:pPr>
            <a:r>
              <a:rPr lang="en-US" sz="800" dirty="0">
                <a:solidFill>
                  <a:srgbClr val="B9C6D4"/>
                </a:solidFill>
                <a:latin typeface="Nunito Sans" pitchFamily="34" charset="0"/>
                <a:ea typeface="Nunito Sans" pitchFamily="34" charset="-122"/>
                <a:cs typeface="Nunito Sans" pitchFamily="34" charset="-120"/>
              </a:rPr>
              <a:t>Practitioners from inside, we understand the problem &amp; how to fix it.</a:t>
            </a:r>
            <a:endParaRPr lang="en-US" sz="800" dirty="0"/>
          </a:p>
        </p:txBody>
      </p:sp>
      <p:sp>
        <p:nvSpPr>
          <p:cNvPr id="55" name="Shape 53"/>
          <p:cNvSpPr/>
          <p:nvPr/>
        </p:nvSpPr>
        <p:spPr>
          <a:xfrm>
            <a:off x="4017672" y="8087868"/>
            <a:ext cx="64008" cy="64008"/>
          </a:xfrm>
          <a:prstGeom prst="ellipse">
            <a:avLst/>
          </a:prstGeom>
          <a:solidFill>
            <a:srgbClr val="B07D2A"/>
          </a:solidFill>
          <a:ln/>
        </p:spPr>
        <p:txBody>
          <a:bodyPr/>
          <a:lstStyle/>
          <a:p>
            <a:endParaRPr lang="en-US"/>
          </a:p>
        </p:txBody>
      </p:sp>
      <p:sp>
        <p:nvSpPr>
          <p:cNvPr id="56" name="Text 54"/>
          <p:cNvSpPr/>
          <p:nvPr/>
        </p:nvSpPr>
        <p:spPr>
          <a:xfrm>
            <a:off x="4136544" y="8037576"/>
            <a:ext cx="1376172" cy="164592"/>
          </a:xfrm>
          <a:prstGeom prst="rect">
            <a:avLst/>
          </a:prstGeom>
          <a:noFill/>
          <a:ln/>
        </p:spPr>
        <p:txBody>
          <a:bodyPr wrap="square" lIns="0" tIns="0" rIns="0" bIns="0" rtlCol="0" anchor="ctr"/>
          <a:lstStyle/>
          <a:p>
            <a:pPr marL="0" indent="0">
              <a:buNone/>
            </a:pPr>
            <a:r>
              <a:rPr lang="en-US" sz="720" b="1" kern="0" spc="100" dirty="0">
                <a:solidFill>
                  <a:srgbClr val="B07D2A"/>
                </a:solidFill>
                <a:latin typeface="Nunito Sans" pitchFamily="34" charset="0"/>
                <a:ea typeface="Nunito Sans" pitchFamily="34" charset="-122"/>
                <a:cs typeface="Nunito Sans" pitchFamily="34" charset="-120"/>
              </a:rPr>
              <a:t>FLEXIBLE PARTNERS</a:t>
            </a:r>
            <a:endParaRPr lang="en-US" sz="720" dirty="0"/>
          </a:p>
        </p:txBody>
      </p:sp>
      <p:sp>
        <p:nvSpPr>
          <p:cNvPr id="57" name="Text 55"/>
          <p:cNvSpPr/>
          <p:nvPr/>
        </p:nvSpPr>
        <p:spPr>
          <a:xfrm>
            <a:off x="4017672" y="8229600"/>
            <a:ext cx="1412748" cy="219456"/>
          </a:xfrm>
          <a:prstGeom prst="rect">
            <a:avLst/>
          </a:prstGeom>
          <a:noFill/>
          <a:ln/>
        </p:spPr>
        <p:txBody>
          <a:bodyPr wrap="square" lIns="0" tIns="0" rIns="0" bIns="0" rtlCol="0" anchor="ctr"/>
          <a:lstStyle/>
          <a:p>
            <a:pPr marL="0" indent="0">
              <a:buNone/>
            </a:pPr>
            <a:r>
              <a:rPr lang="en-US" sz="1150" b="1" dirty="0">
                <a:solidFill>
                  <a:srgbClr val="FFFFFF"/>
                </a:solidFill>
                <a:latin typeface="Nunito Sans" pitchFamily="34" charset="0"/>
                <a:ea typeface="Nunito Sans" pitchFamily="34" charset="-122"/>
                <a:cs typeface="Nunito Sans" pitchFamily="34" charset="-120"/>
              </a:rPr>
              <a:t>Start to Finish</a:t>
            </a:r>
            <a:endParaRPr lang="en-US" sz="1150" dirty="0"/>
          </a:p>
        </p:txBody>
      </p:sp>
      <p:sp>
        <p:nvSpPr>
          <p:cNvPr id="58" name="Text 56"/>
          <p:cNvSpPr/>
          <p:nvPr/>
        </p:nvSpPr>
        <p:spPr>
          <a:xfrm>
            <a:off x="4017672" y="8485632"/>
            <a:ext cx="1357884" cy="676656"/>
          </a:xfrm>
          <a:prstGeom prst="rect">
            <a:avLst/>
          </a:prstGeom>
          <a:noFill/>
          <a:ln/>
        </p:spPr>
        <p:txBody>
          <a:bodyPr wrap="square" lIns="0" tIns="0" rIns="0" bIns="0" rtlCol="0" anchor="t"/>
          <a:lstStyle/>
          <a:p>
            <a:pPr marL="0" indent="0">
              <a:lnSpc>
                <a:spcPct val="125000"/>
              </a:lnSpc>
              <a:buNone/>
            </a:pPr>
            <a:r>
              <a:rPr lang="en-US" sz="800" dirty="0">
                <a:solidFill>
                  <a:srgbClr val="B9C6D4"/>
                </a:solidFill>
                <a:latin typeface="Nunito Sans" pitchFamily="34" charset="0"/>
                <a:ea typeface="Nunito Sans" pitchFamily="34" charset="-122"/>
                <a:cs typeface="Nunito Sans" pitchFamily="34" charset="-120"/>
              </a:rPr>
              <a:t>From design, to development, to the market that buys the outcome.</a:t>
            </a:r>
            <a:endParaRPr lang="en-US" sz="800" dirty="0"/>
          </a:p>
        </p:txBody>
      </p:sp>
      <p:sp>
        <p:nvSpPr>
          <p:cNvPr id="59" name="Shape 57"/>
          <p:cNvSpPr/>
          <p:nvPr/>
        </p:nvSpPr>
        <p:spPr>
          <a:xfrm>
            <a:off x="5624532" y="8087868"/>
            <a:ext cx="64008" cy="64008"/>
          </a:xfrm>
          <a:prstGeom prst="ellipse">
            <a:avLst/>
          </a:prstGeom>
          <a:solidFill>
            <a:srgbClr val="B07D2A"/>
          </a:solidFill>
          <a:ln/>
        </p:spPr>
        <p:txBody>
          <a:bodyPr/>
          <a:lstStyle/>
          <a:p>
            <a:endParaRPr lang="en-US"/>
          </a:p>
        </p:txBody>
      </p:sp>
      <p:sp>
        <p:nvSpPr>
          <p:cNvPr id="60" name="Text 58"/>
          <p:cNvSpPr/>
          <p:nvPr/>
        </p:nvSpPr>
        <p:spPr>
          <a:xfrm>
            <a:off x="5743404" y="8037576"/>
            <a:ext cx="1376172" cy="164592"/>
          </a:xfrm>
          <a:prstGeom prst="rect">
            <a:avLst/>
          </a:prstGeom>
          <a:noFill/>
          <a:ln/>
        </p:spPr>
        <p:txBody>
          <a:bodyPr wrap="square" lIns="0" tIns="0" rIns="0" bIns="0" rtlCol="0" anchor="ctr"/>
          <a:lstStyle/>
          <a:p>
            <a:pPr marL="0" indent="0">
              <a:buNone/>
            </a:pPr>
            <a:r>
              <a:rPr lang="en-US" sz="720" b="1" kern="0" spc="100" dirty="0">
                <a:solidFill>
                  <a:srgbClr val="B07D2A"/>
                </a:solidFill>
                <a:latin typeface="Nunito Sans" pitchFamily="34" charset="0"/>
                <a:ea typeface="Nunito Sans" pitchFamily="34" charset="-122"/>
                <a:cs typeface="Nunito Sans" pitchFamily="34" charset="-120"/>
              </a:rPr>
              <a:t>PROTECT YOUR IP</a:t>
            </a:r>
            <a:endParaRPr lang="en-US" sz="720" dirty="0"/>
          </a:p>
        </p:txBody>
      </p:sp>
      <p:sp>
        <p:nvSpPr>
          <p:cNvPr id="61" name="Text 59"/>
          <p:cNvSpPr/>
          <p:nvPr/>
        </p:nvSpPr>
        <p:spPr>
          <a:xfrm>
            <a:off x="5624532" y="8229600"/>
            <a:ext cx="1412748" cy="219456"/>
          </a:xfrm>
          <a:prstGeom prst="rect">
            <a:avLst/>
          </a:prstGeom>
          <a:noFill/>
          <a:ln/>
        </p:spPr>
        <p:txBody>
          <a:bodyPr wrap="square" lIns="0" tIns="0" rIns="0" bIns="0" rtlCol="0" anchor="ctr"/>
          <a:lstStyle/>
          <a:p>
            <a:pPr marL="0" indent="0">
              <a:buNone/>
            </a:pPr>
            <a:r>
              <a:rPr lang="en-US" sz="1150" b="1" dirty="0">
                <a:solidFill>
                  <a:srgbClr val="FFFFFF"/>
                </a:solidFill>
                <a:latin typeface="Nunito Sans" pitchFamily="34" charset="0"/>
                <a:ea typeface="Nunito Sans" pitchFamily="34" charset="-122"/>
                <a:cs typeface="Nunito Sans" pitchFamily="34" charset="-120"/>
              </a:rPr>
              <a:t>Built to Own</a:t>
            </a:r>
            <a:endParaRPr lang="en-US" sz="1150" dirty="0"/>
          </a:p>
        </p:txBody>
      </p:sp>
      <p:sp>
        <p:nvSpPr>
          <p:cNvPr id="62" name="Text 60"/>
          <p:cNvSpPr/>
          <p:nvPr/>
        </p:nvSpPr>
        <p:spPr>
          <a:xfrm>
            <a:off x="5624532" y="8485632"/>
            <a:ext cx="1357884" cy="676656"/>
          </a:xfrm>
          <a:prstGeom prst="rect">
            <a:avLst/>
          </a:prstGeom>
          <a:noFill/>
          <a:ln/>
        </p:spPr>
        <p:txBody>
          <a:bodyPr wrap="square" lIns="0" tIns="0" rIns="0" bIns="0" rtlCol="0" anchor="t"/>
          <a:lstStyle/>
          <a:p>
            <a:pPr marL="0" indent="0">
              <a:lnSpc>
                <a:spcPct val="125000"/>
              </a:lnSpc>
              <a:buNone/>
            </a:pPr>
            <a:r>
              <a:rPr lang="en-US" sz="800" dirty="0">
                <a:solidFill>
                  <a:srgbClr val="B9C6D4"/>
                </a:solidFill>
                <a:latin typeface="Nunito Sans" pitchFamily="34" charset="0"/>
                <a:ea typeface="Nunito Sans" pitchFamily="34" charset="-122"/>
                <a:cs typeface="Nunito Sans" pitchFamily="34" charset="-120"/>
              </a:rPr>
              <a:t>We bring the automation and intelligence; the asset stays yours.</a:t>
            </a:r>
            <a:endParaRPr lang="en-US" sz="800" dirty="0"/>
          </a:p>
        </p:txBody>
      </p:sp>
      <p:sp>
        <p:nvSpPr>
          <p:cNvPr id="63" name="Shape 61"/>
          <p:cNvSpPr/>
          <p:nvPr/>
        </p:nvSpPr>
        <p:spPr>
          <a:xfrm>
            <a:off x="512064" y="9400032"/>
            <a:ext cx="32004" cy="402336"/>
          </a:xfrm>
          <a:prstGeom prst="rect">
            <a:avLst/>
          </a:prstGeom>
          <a:solidFill>
            <a:srgbClr val="B07D2A"/>
          </a:solidFill>
          <a:ln/>
        </p:spPr>
        <p:txBody>
          <a:bodyPr/>
          <a:lstStyle/>
          <a:p>
            <a:endParaRPr lang="en-US"/>
          </a:p>
        </p:txBody>
      </p:sp>
      <p:sp>
        <p:nvSpPr>
          <p:cNvPr id="64" name="Text 62"/>
          <p:cNvSpPr/>
          <p:nvPr/>
        </p:nvSpPr>
        <p:spPr>
          <a:xfrm>
            <a:off x="658368" y="9330768"/>
            <a:ext cx="6601968" cy="457200"/>
          </a:xfrm>
          <a:prstGeom prst="rect">
            <a:avLst/>
          </a:prstGeom>
          <a:noFill/>
          <a:ln/>
        </p:spPr>
        <p:txBody>
          <a:bodyPr wrap="square" lIns="0" tIns="0" rIns="0" bIns="0" rtlCol="0" anchor="ctr"/>
          <a:lstStyle/>
          <a:p>
            <a:pPr marL="0" indent="0">
              <a:lnSpc>
                <a:spcPct val="130000"/>
              </a:lnSpc>
              <a:buNone/>
            </a:pPr>
            <a:r>
              <a:rPr lang="en-US" sz="900" i="1" dirty="0">
                <a:solidFill>
                  <a:srgbClr val="33475C"/>
                </a:solidFill>
                <a:latin typeface="Nunito Sans" pitchFamily="34" charset="0"/>
                <a:ea typeface="Nunito Sans" pitchFamily="34" charset="-122"/>
                <a:cs typeface="Nunito Sans" pitchFamily="34" charset="-120"/>
              </a:rPr>
              <a:t>Every PBM and specialty organization is still doing its core data work by hand. The advantage goes to those who automate that work, add the intelligence to see ROI and predict performance, and </a:t>
            </a:r>
            <a:r>
              <a:rPr lang="en-US" sz="900" b="1" i="1" dirty="0">
                <a:solidFill>
                  <a:srgbClr val="33475C"/>
                </a:solidFill>
                <a:latin typeface="Nunito Sans" pitchFamily="34" charset="0"/>
                <a:ea typeface="Nunito Sans" pitchFamily="34" charset="-122"/>
                <a:cs typeface="Nunito Sans" pitchFamily="34" charset="-120"/>
              </a:rPr>
              <a:t>own the intelligence that results.</a:t>
            </a:r>
            <a:endParaRPr lang="en-US" sz="900" dirty="0"/>
          </a:p>
        </p:txBody>
      </p:sp>
      <p:sp>
        <p:nvSpPr>
          <p:cNvPr id="65" name="Shape 63"/>
          <p:cNvSpPr/>
          <p:nvPr/>
        </p:nvSpPr>
        <p:spPr>
          <a:xfrm>
            <a:off x="512064" y="9838944"/>
            <a:ext cx="6748272" cy="10973"/>
          </a:xfrm>
          <a:prstGeom prst="rect">
            <a:avLst/>
          </a:prstGeom>
          <a:solidFill>
            <a:srgbClr val="D5DEE9"/>
          </a:solidFill>
          <a:ln/>
        </p:spPr>
        <p:txBody>
          <a:bodyPr/>
          <a:lstStyle/>
          <a:p>
            <a:endParaRPr lang="en-US"/>
          </a:p>
        </p:txBody>
      </p:sp>
      <p:sp>
        <p:nvSpPr>
          <p:cNvPr id="66" name="Text 64"/>
          <p:cNvSpPr/>
          <p:nvPr/>
        </p:nvSpPr>
        <p:spPr>
          <a:xfrm>
            <a:off x="512064" y="9884664"/>
            <a:ext cx="4114800" cy="137160"/>
          </a:xfrm>
          <a:prstGeom prst="rect">
            <a:avLst/>
          </a:prstGeom>
          <a:noFill/>
          <a:ln/>
        </p:spPr>
        <p:txBody>
          <a:bodyPr wrap="square" lIns="0" tIns="0" rIns="0" bIns="0" rtlCol="0" anchor="ctr"/>
          <a:lstStyle/>
          <a:p>
            <a:pPr marL="0" indent="0">
              <a:buNone/>
            </a:pPr>
            <a:r>
              <a:rPr lang="en-US" sz="750" b="1" kern="0" spc="100" dirty="0">
                <a:solidFill>
                  <a:srgbClr val="6E8093"/>
                </a:solidFill>
                <a:latin typeface="Nunito Sans" pitchFamily="34" charset="0"/>
                <a:ea typeface="Nunito Sans" pitchFamily="34" charset="-122"/>
                <a:cs typeface="Nunito Sans" pitchFamily="34" charset="-120"/>
              </a:rPr>
              <a:t>PBM &amp; SPECIALTY · DATA, ANALYTICS &amp; AI PRACTICE</a:t>
            </a:r>
            <a:endParaRPr lang="en-US" sz="750" dirty="0"/>
          </a:p>
        </p:txBody>
      </p:sp>
      <p:sp>
        <p:nvSpPr>
          <p:cNvPr id="67" name="Text 65"/>
          <p:cNvSpPr/>
          <p:nvPr/>
        </p:nvSpPr>
        <p:spPr>
          <a:xfrm>
            <a:off x="5248656" y="9884664"/>
            <a:ext cx="2011680" cy="137160"/>
          </a:xfrm>
          <a:prstGeom prst="rect">
            <a:avLst/>
          </a:prstGeom>
          <a:noFill/>
          <a:ln/>
        </p:spPr>
        <p:txBody>
          <a:bodyPr wrap="square" lIns="0" tIns="0" rIns="0" bIns="0" rtlCol="0" anchor="ctr"/>
          <a:lstStyle/>
          <a:p>
            <a:pPr marL="0" indent="0" algn="r">
              <a:buNone/>
            </a:pPr>
            <a:r>
              <a:rPr lang="en-US" sz="750" b="1" kern="0" spc="100" dirty="0">
                <a:solidFill>
                  <a:srgbClr val="9AA9B8"/>
                </a:solidFill>
                <a:latin typeface="Nunito Sans" pitchFamily="34" charset="0"/>
                <a:ea typeface="Nunito Sans" pitchFamily="34" charset="-122"/>
                <a:cs typeface="Nunito Sans" pitchFamily="34" charset="-120"/>
              </a:rPr>
              <a:t>CONFIDENTIAL · 2026</a:t>
            </a:r>
            <a:endParaRPr lang="en-US" sz="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TotalTime>
  <Words>544</Words>
  <Application>Microsoft Office PowerPoint</Application>
  <PresentationFormat>Custom</PresentationFormat>
  <Paragraphs>48</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Nunito Sans</vt:lpstr>
      <vt:lpstr>Office Theme</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Bridget Capobianco</cp:lastModifiedBy>
  <cp:revision>2</cp:revision>
  <dcterms:created xsi:type="dcterms:W3CDTF">2026-07-21T19:04:53Z</dcterms:created>
  <dcterms:modified xsi:type="dcterms:W3CDTF">2026-07-21T19:16:11Z</dcterms:modified>
</cp:coreProperties>
</file>